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media/image57.png" ContentType="image/png"/>
  <Override PartName="/ppt/media/image1.png" ContentType="image/png"/>
  <Override PartName="/ppt/media/image31.png" ContentType="image/png"/>
  <Override PartName="/ppt/media/image7.jpeg" ContentType="image/jpeg"/>
  <Override PartName="/ppt/media/image58.png" ContentType="image/png"/>
  <Override PartName="/ppt/media/image2.png" ContentType="image/png"/>
  <Override PartName="/ppt/media/image59.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3.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dt" idx="2"/>
          </p:nvPr>
        </p:nvSpPr>
        <p:spPr/>
        <p:txBody>
          <a:bodyPr/>
          <a:p>
            <a:r>
              <a:rPr lang="fr-CH"/>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dt" idx="2"/>
          </p:nvPr>
        </p:nvSpPr>
        <p:spPr/>
        <p:txBody>
          <a:bodyPr/>
          <a:p>
            <a:r>
              <a:rPr lang="fr-CH"/>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dt" idx="2"/>
          </p:nvPr>
        </p:nvSpPr>
        <p:spPr/>
        <p:txBody>
          <a:bodyPr/>
          <a:p>
            <a:r>
              <a:rPr lang="fr-CH"/>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dt" idx="2"/>
          </p:nvPr>
        </p:nvSpPr>
        <p:spPr/>
        <p:txBody>
          <a:bodyPr/>
          <a:p>
            <a:r>
              <a:rPr lang="fr-CH"/>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dt" idx="4"/>
          </p:nvPr>
        </p:nvSpPr>
        <p:spPr/>
        <p:txBody>
          <a:bodyPr/>
          <a:p>
            <a:r>
              <a:rPr lang="fr-CH"/>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4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dt" idx="4"/>
          </p:nvPr>
        </p:nvSpPr>
        <p:spPr/>
        <p:txBody>
          <a:bodyPr/>
          <a:p>
            <a:r>
              <a:rPr lang="fr-CH"/>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5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dt" idx="4"/>
          </p:nvPr>
        </p:nvSpPr>
        <p:spPr/>
        <p:txBody>
          <a:bodyPr/>
          <a:p>
            <a:r>
              <a:rPr lang="fr-CH"/>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5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dt" idx="4"/>
          </p:nvPr>
        </p:nvSpPr>
        <p:spPr/>
        <p:txBody>
          <a:bodyPr/>
          <a:p>
            <a:r>
              <a:rPr lang="fr-CH"/>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dt" idx="4"/>
          </p:nvPr>
        </p:nvSpPr>
        <p:spPr/>
        <p:txBody>
          <a:bodyPr/>
          <a:p>
            <a:r>
              <a:rPr lang="fr-CH"/>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dt" idx="4"/>
          </p:nvPr>
        </p:nvSpPr>
        <p:spPr/>
        <p:txBody>
          <a:bodyPr/>
          <a:p>
            <a:r>
              <a:rPr lang="fr-CH"/>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5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6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dt" idx="4"/>
          </p:nvPr>
        </p:nvSpPr>
        <p:spPr/>
        <p:txBody>
          <a:bodyPr/>
          <a:p>
            <a:r>
              <a:rPr lang="fr-CH"/>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dt" idx="2"/>
          </p:nvPr>
        </p:nvSpPr>
        <p:spPr/>
        <p:txBody>
          <a:bodyPr/>
          <a:p>
            <a:r>
              <a:rPr lang="fr-CH"/>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6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6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dt" idx="4"/>
          </p:nvPr>
        </p:nvSpPr>
        <p:spPr/>
        <p:txBody>
          <a:bodyPr/>
          <a:p>
            <a:r>
              <a:rPr lang="fr-CH"/>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6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dt" idx="4"/>
          </p:nvPr>
        </p:nvSpPr>
        <p:spPr/>
        <p:txBody>
          <a:bodyPr/>
          <a:p>
            <a:r>
              <a:rPr lang="fr-CH"/>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7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dt" idx="4"/>
          </p:nvPr>
        </p:nvSpPr>
        <p:spPr/>
        <p:txBody>
          <a:bodyPr/>
          <a:p>
            <a:r>
              <a:rPr lang="fr-CH"/>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7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dt" idx="4"/>
          </p:nvPr>
        </p:nvSpPr>
        <p:spPr/>
        <p:txBody>
          <a:bodyPr/>
          <a:p>
            <a:r>
              <a:rPr lang="fr-CH"/>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7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8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8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8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8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dt" idx="4"/>
          </p:nvPr>
        </p:nvSpPr>
        <p:spPr/>
        <p:txBody>
          <a:bodyPr/>
          <a:p>
            <a:r>
              <a:rPr lang="fr-CH"/>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dt" idx="6"/>
          </p:nvPr>
        </p:nvSpPr>
        <p:spPr/>
        <p:txBody>
          <a:bodyPr/>
          <a:p>
            <a:r>
              <a:rPr lang="fr-CH"/>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9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dt" idx="6"/>
          </p:nvPr>
        </p:nvSpPr>
        <p:spPr/>
        <p:txBody>
          <a:bodyPr/>
          <a:p>
            <a:r>
              <a:rPr lang="fr-CH"/>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9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dt" idx="6"/>
          </p:nvPr>
        </p:nvSpPr>
        <p:spPr/>
        <p:txBody>
          <a:bodyPr/>
          <a:p>
            <a:r>
              <a:rPr lang="fr-CH"/>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9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9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dt" idx="6"/>
          </p:nvPr>
        </p:nvSpPr>
        <p:spPr/>
        <p:txBody>
          <a:bodyPr/>
          <a:p>
            <a:r>
              <a:rPr lang="fr-CH"/>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dt" idx="6"/>
          </p:nvPr>
        </p:nvSpPr>
        <p:spPr/>
        <p:txBody>
          <a:bodyPr/>
          <a:p>
            <a:r>
              <a:rPr lang="fr-CH"/>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dt" idx="2"/>
          </p:nvPr>
        </p:nvSpPr>
        <p:spPr/>
        <p:txBody>
          <a:bodyPr/>
          <a:p>
            <a:r>
              <a:rPr lang="fr-CH"/>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dt" idx="6"/>
          </p:nvPr>
        </p:nvSpPr>
        <p:spPr/>
        <p:txBody>
          <a:bodyPr/>
          <a:p>
            <a:r>
              <a:rPr lang="fr-CH"/>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0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0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0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dt" idx="6"/>
          </p:nvPr>
        </p:nvSpPr>
        <p:spPr/>
        <p:txBody>
          <a:bodyPr/>
          <a:p>
            <a:r>
              <a:rPr lang="fr-CH"/>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0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0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dt" idx="6"/>
          </p:nvPr>
        </p:nvSpPr>
        <p:spPr/>
        <p:txBody>
          <a:bodyPr/>
          <a:p>
            <a:r>
              <a:rPr lang="fr-CH"/>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0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0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dt" idx="6"/>
          </p:nvPr>
        </p:nvSpPr>
        <p:spPr/>
        <p:txBody>
          <a:bodyPr/>
          <a:p>
            <a:r>
              <a:rPr lang="fr-CH"/>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1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dt" idx="6"/>
          </p:nvPr>
        </p:nvSpPr>
        <p:spPr/>
        <p:txBody>
          <a:bodyPr/>
          <a:p>
            <a:r>
              <a:rPr lang="fr-CH"/>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dt" idx="6"/>
          </p:nvPr>
        </p:nvSpPr>
        <p:spPr/>
        <p:txBody>
          <a:bodyPr/>
          <a:p>
            <a:r>
              <a:rPr lang="fr-CH"/>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2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dt" idx="6"/>
          </p:nvPr>
        </p:nvSpPr>
        <p:spPr/>
        <p:txBody>
          <a:bodyPr/>
          <a:p>
            <a:r>
              <a:rPr lang="fr-CH"/>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dt" idx="8"/>
          </p:nvPr>
        </p:nvSpPr>
        <p:spPr/>
        <p:txBody>
          <a:bodyPr/>
          <a:p>
            <a:r>
              <a:rPr lang="fr-CH"/>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3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dt" idx="8"/>
          </p:nvPr>
        </p:nvSpPr>
        <p:spPr/>
        <p:txBody>
          <a:bodyPr/>
          <a:p>
            <a:r>
              <a:rPr lang="fr-CH"/>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3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dt" idx="8"/>
          </p:nvPr>
        </p:nvSpPr>
        <p:spPr/>
        <p:txBody>
          <a:bodyPr/>
          <a:p>
            <a:r>
              <a:rPr lang="fr-CH"/>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dt" idx="2"/>
          </p:nvPr>
        </p:nvSpPr>
        <p:spPr/>
        <p:txBody>
          <a:bodyPr/>
          <a:p>
            <a:r>
              <a:rPr lang="fr-CH"/>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3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3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dt" idx="8"/>
          </p:nvPr>
        </p:nvSpPr>
        <p:spPr/>
        <p:txBody>
          <a:bodyPr/>
          <a:p>
            <a:r>
              <a:rPr lang="fr-CH"/>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dt" idx="8"/>
          </p:nvPr>
        </p:nvSpPr>
        <p:spPr/>
        <p:txBody>
          <a:bodyPr/>
          <a:p>
            <a:r>
              <a:rPr lang="fr-CH"/>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dt" idx="8"/>
          </p:nvPr>
        </p:nvSpPr>
        <p:spPr/>
        <p:txBody>
          <a:bodyPr/>
          <a:p>
            <a:r>
              <a:rPr lang="fr-CH"/>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4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4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4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dt" idx="8"/>
          </p:nvPr>
        </p:nvSpPr>
        <p:spPr/>
        <p:txBody>
          <a:bodyPr/>
          <a:p>
            <a:r>
              <a:rPr lang="fr-CH"/>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4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4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dt" idx="8"/>
          </p:nvPr>
        </p:nvSpPr>
        <p:spPr/>
        <p:txBody>
          <a:bodyPr/>
          <a:p>
            <a:r>
              <a:rPr lang="fr-CH"/>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5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dt" idx="8"/>
          </p:nvPr>
        </p:nvSpPr>
        <p:spPr/>
        <p:txBody>
          <a:bodyPr/>
          <a:p>
            <a:r>
              <a:rPr lang="fr-CH"/>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5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dt" idx="8"/>
          </p:nvPr>
        </p:nvSpPr>
        <p:spPr/>
        <p:txBody>
          <a:bodyPr/>
          <a:p>
            <a:r>
              <a:rPr lang="fr-CH"/>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5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dt" idx="8"/>
          </p:nvPr>
        </p:nvSpPr>
        <p:spPr/>
        <p:txBody>
          <a:bodyPr/>
          <a:p>
            <a:r>
              <a:rPr lang="fr-CH"/>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6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dt" idx="8"/>
          </p:nvPr>
        </p:nvSpPr>
        <p:spPr/>
        <p:txBody>
          <a:bodyPr/>
          <a:p>
            <a:r>
              <a:rPr lang="fr-CH"/>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dt" idx="10"/>
          </p:nvPr>
        </p:nvSpPr>
        <p:spPr/>
        <p:txBody>
          <a:bodyPr/>
          <a:p>
            <a:r>
              <a:rPr lang="fr-CH"/>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dt" idx="2"/>
          </p:nvPr>
        </p:nvSpPr>
        <p:spPr/>
        <p:txBody>
          <a:bodyPr/>
          <a:p>
            <a:r>
              <a:rPr lang="fr-CH"/>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7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dt" idx="10"/>
          </p:nvPr>
        </p:nvSpPr>
        <p:spPr/>
        <p:txBody>
          <a:bodyPr/>
          <a:p>
            <a:r>
              <a:rPr lang="fr-CH"/>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7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dt" idx="10"/>
          </p:nvPr>
        </p:nvSpPr>
        <p:spPr/>
        <p:txBody>
          <a:bodyPr/>
          <a:p>
            <a:r>
              <a:rPr lang="fr-CH"/>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7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8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dt" idx="10"/>
          </p:nvPr>
        </p:nvSpPr>
        <p:spPr/>
        <p:txBody>
          <a:bodyPr/>
          <a:p>
            <a:r>
              <a:rPr lang="fr-CH"/>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dt" idx="10"/>
          </p:nvPr>
        </p:nvSpPr>
        <p:spPr/>
        <p:txBody>
          <a:bodyPr/>
          <a:p>
            <a:r>
              <a:rPr lang="fr-CH"/>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dt" idx="10"/>
          </p:nvPr>
        </p:nvSpPr>
        <p:spPr/>
        <p:txBody>
          <a:bodyPr/>
          <a:p>
            <a:r>
              <a:rPr lang="fr-CH"/>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8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8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8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dt" idx="10"/>
          </p:nvPr>
        </p:nvSpPr>
        <p:spPr/>
        <p:txBody>
          <a:bodyPr/>
          <a:p>
            <a:r>
              <a:rPr lang="fr-CH"/>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8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8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9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dt" idx="10"/>
          </p:nvPr>
        </p:nvSpPr>
        <p:spPr/>
        <p:txBody>
          <a:bodyPr/>
          <a:p>
            <a:r>
              <a:rPr lang="fr-CH"/>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9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9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dt" idx="10"/>
          </p:nvPr>
        </p:nvSpPr>
        <p:spPr/>
        <p:txBody>
          <a:bodyPr/>
          <a:p>
            <a:r>
              <a:rPr lang="fr-CH"/>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9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9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dt" idx="10"/>
          </p:nvPr>
        </p:nvSpPr>
        <p:spPr/>
        <p:txBody>
          <a:bodyPr/>
          <a:p>
            <a:r>
              <a:rPr lang="fr-CH"/>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9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9"/>
          </p:nvPr>
        </p:nvSpPr>
        <p:spPr/>
        <p:txBody>
          <a:bodyPr/>
          <a:p>
            <a:r>
              <a:t>Footer</a:t>
            </a:r>
          </a:p>
        </p:txBody>
      </p:sp>
      <p:sp>
        <p:nvSpPr>
          <p:cNvPr id="8" name="PlaceHolder 7"/>
          <p:cNvSpPr>
            <a:spLocks noGrp="1"/>
          </p:cNvSpPr>
          <p:nvPr>
            <p:ph type="dt" idx="10"/>
          </p:nvPr>
        </p:nvSpPr>
        <p:spPr/>
        <p:txBody>
          <a:bodyPr/>
          <a:p>
            <a:r>
              <a:rPr lang="fr-CH"/>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dt" idx="2"/>
          </p:nvPr>
        </p:nvSpPr>
        <p:spPr/>
        <p:txBody>
          <a:bodyPr/>
          <a:p>
            <a:r>
              <a:rPr lang="fr-CH"/>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0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9"/>
          </p:nvPr>
        </p:nvSpPr>
        <p:spPr/>
        <p:txBody>
          <a:bodyPr/>
          <a:p>
            <a:r>
              <a:t>Footer</a:t>
            </a:r>
          </a:p>
        </p:txBody>
      </p:sp>
      <p:sp>
        <p:nvSpPr>
          <p:cNvPr id="10" name="PlaceHolder 9"/>
          <p:cNvSpPr>
            <a:spLocks noGrp="1"/>
          </p:cNvSpPr>
          <p:nvPr>
            <p:ph type="dt" idx="10"/>
          </p:nvPr>
        </p:nvSpPr>
        <p:spPr/>
        <p:txBody>
          <a:bodyPr/>
          <a:p>
            <a:r>
              <a:rPr lang="fr-CH"/>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dt" idx="2"/>
          </p:nvPr>
        </p:nvSpPr>
        <p:spPr/>
        <p:txBody>
          <a:bodyPr/>
          <a:p>
            <a:r>
              <a:rPr lang="fr-CH"/>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dt" idx="2"/>
          </p:nvPr>
        </p:nvSpPr>
        <p:spPr/>
        <p:txBody>
          <a:bodyPr/>
          <a:p>
            <a:r>
              <a:rPr lang="fr-CH"/>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dt" idx="2"/>
          </p:nvPr>
        </p:nvSpPr>
        <p:spPr/>
        <p:txBody>
          <a:bodyPr/>
          <a:p>
            <a:r>
              <a:rPr lang="fr-CH"/>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5400000"/>
            <a:ext cx="10071000" cy="261000"/>
          </a:xfrm>
          <a:prstGeom prst="rect">
            <a:avLst/>
          </a:prstGeom>
          <a:solidFill>
            <a:srgbClr val="2c3e50"/>
          </a:solidFill>
          <a:ln w="10800">
            <a:noFill/>
          </a:ln>
        </p:spPr>
        <p:style>
          <a:lnRef idx="0"/>
          <a:fillRef idx="0"/>
          <a:effectRef idx="0"/>
          <a:fontRef idx="minor"/>
        </p:style>
      </p:sp>
      <p:sp>
        <p:nvSpPr>
          <p:cNvPr id="1" name=""/>
          <p:cNvSpPr/>
          <p:nvPr/>
        </p:nvSpPr>
        <p:spPr>
          <a:xfrm>
            <a:off x="0" y="0"/>
            <a:ext cx="10071000" cy="1206000"/>
          </a:xfrm>
          <a:prstGeom prst="rect">
            <a:avLst/>
          </a:prstGeom>
          <a:solidFill>
            <a:srgbClr val="2c3e50"/>
          </a:solidFill>
          <a:ln w="10800">
            <a:noFill/>
          </a:ln>
        </p:spPr>
        <p:style>
          <a:lnRef idx="0"/>
          <a:fillRef idx="0"/>
          <a:effectRef idx="0"/>
          <a:fontRef idx="minor"/>
        </p:style>
      </p:sp>
      <p:sp>
        <p:nvSpPr>
          <p:cNvPr id="2" name="PlaceHolder 1"/>
          <p:cNvSpPr>
            <a:spLocks noGrp="1"/>
          </p:cNvSpPr>
          <p:nvPr>
            <p:ph type="ftr" idx="1"/>
          </p:nvPr>
        </p:nvSpPr>
        <p:spPr>
          <a:xfrm>
            <a:off x="3420000" y="5400000"/>
            <a:ext cx="3231000" cy="26100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3" name="PlaceHolder 2"/>
          <p:cNvSpPr>
            <a:spLocks noGrp="1"/>
          </p:cNvSpPr>
          <p:nvPr>
            <p:ph type="dt" idx="2"/>
          </p:nvPr>
        </p:nvSpPr>
        <p:spPr>
          <a:xfrm>
            <a:off x="360000" y="5400000"/>
            <a:ext cx="2871000" cy="26100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4"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5"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5400000"/>
            <a:ext cx="10068840" cy="258840"/>
          </a:xfrm>
          <a:prstGeom prst="rect">
            <a:avLst/>
          </a:prstGeom>
          <a:solidFill>
            <a:srgbClr val="2c3e50"/>
          </a:solidFill>
          <a:ln w="10800">
            <a:noFill/>
          </a:ln>
        </p:spPr>
        <p:style>
          <a:lnRef idx="0"/>
          <a:fillRef idx="0"/>
          <a:effectRef idx="0"/>
          <a:fontRef idx="minor"/>
        </p:style>
      </p:sp>
      <p:sp>
        <p:nvSpPr>
          <p:cNvPr id="43" name=""/>
          <p:cNvSpPr/>
          <p:nvPr/>
        </p:nvSpPr>
        <p:spPr>
          <a:xfrm>
            <a:off x="0" y="0"/>
            <a:ext cx="10068840" cy="1203840"/>
          </a:xfrm>
          <a:prstGeom prst="rect">
            <a:avLst/>
          </a:prstGeom>
          <a:solidFill>
            <a:srgbClr val="2c3e50"/>
          </a:solidFill>
          <a:ln w="10800">
            <a:noFill/>
          </a:ln>
        </p:spPr>
        <p:style>
          <a:lnRef idx="0"/>
          <a:fillRef idx="0"/>
          <a:effectRef idx="0"/>
          <a:fontRef idx="minor"/>
        </p:style>
      </p:sp>
      <p:sp>
        <p:nvSpPr>
          <p:cNvPr id="44" name="PlaceHolder 1"/>
          <p:cNvSpPr>
            <a:spLocks noGrp="1"/>
          </p:cNvSpPr>
          <p:nvPr>
            <p:ph type="ftr" idx="3"/>
          </p:nvPr>
        </p:nvSpPr>
        <p:spPr>
          <a:xfrm>
            <a:off x="3420000" y="5400000"/>
            <a:ext cx="3228840" cy="25884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45" name="PlaceHolder 2"/>
          <p:cNvSpPr>
            <a:spLocks noGrp="1"/>
          </p:cNvSpPr>
          <p:nvPr>
            <p:ph type="dt" idx="4"/>
          </p:nvPr>
        </p:nvSpPr>
        <p:spPr>
          <a:xfrm>
            <a:off x="360000" y="5400000"/>
            <a:ext cx="2868840" cy="25884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46"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47"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0" y="5400000"/>
            <a:ext cx="10071360" cy="261360"/>
          </a:xfrm>
          <a:prstGeom prst="rect">
            <a:avLst/>
          </a:prstGeom>
          <a:solidFill>
            <a:srgbClr val="2c3e50"/>
          </a:solidFill>
          <a:ln w="10800">
            <a:noFill/>
          </a:ln>
        </p:spPr>
        <p:style>
          <a:lnRef idx="0"/>
          <a:fillRef idx="0"/>
          <a:effectRef idx="0"/>
          <a:fontRef idx="minor"/>
        </p:style>
      </p:sp>
      <p:sp>
        <p:nvSpPr>
          <p:cNvPr id="85" name=""/>
          <p:cNvSpPr/>
          <p:nvPr/>
        </p:nvSpPr>
        <p:spPr>
          <a:xfrm>
            <a:off x="0" y="0"/>
            <a:ext cx="10071360" cy="1206360"/>
          </a:xfrm>
          <a:prstGeom prst="rect">
            <a:avLst/>
          </a:prstGeom>
          <a:solidFill>
            <a:srgbClr val="2c3e50"/>
          </a:solidFill>
          <a:ln w="10800">
            <a:noFill/>
          </a:ln>
        </p:spPr>
        <p:style>
          <a:lnRef idx="0"/>
          <a:fillRef idx="0"/>
          <a:effectRef idx="0"/>
          <a:fontRef idx="minor"/>
        </p:style>
      </p:sp>
      <p:sp>
        <p:nvSpPr>
          <p:cNvPr id="86" name="PlaceHolder 1"/>
          <p:cNvSpPr>
            <a:spLocks noGrp="1"/>
          </p:cNvSpPr>
          <p:nvPr>
            <p:ph type="ftr" idx="5"/>
          </p:nvPr>
        </p:nvSpPr>
        <p:spPr>
          <a:xfrm>
            <a:off x="3420000" y="5400000"/>
            <a:ext cx="3231360" cy="26136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87" name="PlaceHolder 2"/>
          <p:cNvSpPr>
            <a:spLocks noGrp="1"/>
          </p:cNvSpPr>
          <p:nvPr>
            <p:ph type="dt" idx="6"/>
          </p:nvPr>
        </p:nvSpPr>
        <p:spPr>
          <a:xfrm>
            <a:off x="360000" y="5400000"/>
            <a:ext cx="2871360" cy="26136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88"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89"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
          <p:cNvSpPr/>
          <p:nvPr/>
        </p:nvSpPr>
        <p:spPr>
          <a:xfrm>
            <a:off x="0" y="5400000"/>
            <a:ext cx="10071000" cy="261000"/>
          </a:xfrm>
          <a:prstGeom prst="rect">
            <a:avLst/>
          </a:prstGeom>
          <a:solidFill>
            <a:srgbClr val="2c3e50"/>
          </a:solidFill>
          <a:ln w="10800">
            <a:noFill/>
          </a:ln>
        </p:spPr>
        <p:style>
          <a:lnRef idx="0"/>
          <a:fillRef idx="0"/>
          <a:effectRef idx="0"/>
          <a:fontRef idx="minor"/>
        </p:style>
      </p:sp>
      <p:sp>
        <p:nvSpPr>
          <p:cNvPr id="127" name=""/>
          <p:cNvSpPr/>
          <p:nvPr/>
        </p:nvSpPr>
        <p:spPr>
          <a:xfrm>
            <a:off x="0" y="0"/>
            <a:ext cx="10071000" cy="1206000"/>
          </a:xfrm>
          <a:prstGeom prst="rect">
            <a:avLst/>
          </a:prstGeom>
          <a:solidFill>
            <a:srgbClr val="2c3e50"/>
          </a:solidFill>
          <a:ln w="10800">
            <a:noFill/>
          </a:ln>
        </p:spPr>
        <p:style>
          <a:lnRef idx="0"/>
          <a:fillRef idx="0"/>
          <a:effectRef idx="0"/>
          <a:fontRef idx="minor"/>
        </p:style>
      </p:sp>
      <p:sp>
        <p:nvSpPr>
          <p:cNvPr id="128" name="PlaceHolder 1"/>
          <p:cNvSpPr>
            <a:spLocks noGrp="1"/>
          </p:cNvSpPr>
          <p:nvPr>
            <p:ph type="ftr" idx="7"/>
          </p:nvPr>
        </p:nvSpPr>
        <p:spPr>
          <a:xfrm>
            <a:off x="3420000" y="5400000"/>
            <a:ext cx="3231000" cy="26100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129" name="PlaceHolder 2"/>
          <p:cNvSpPr>
            <a:spLocks noGrp="1"/>
          </p:cNvSpPr>
          <p:nvPr>
            <p:ph type="dt" idx="8"/>
          </p:nvPr>
        </p:nvSpPr>
        <p:spPr>
          <a:xfrm>
            <a:off x="360000" y="5400000"/>
            <a:ext cx="2871000" cy="26100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130"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131"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
          <p:cNvSpPr/>
          <p:nvPr/>
        </p:nvSpPr>
        <p:spPr>
          <a:xfrm>
            <a:off x="0" y="5400000"/>
            <a:ext cx="10071000" cy="261000"/>
          </a:xfrm>
          <a:prstGeom prst="rect">
            <a:avLst/>
          </a:prstGeom>
          <a:solidFill>
            <a:srgbClr val="2c3e50"/>
          </a:solidFill>
          <a:ln w="10800">
            <a:noFill/>
          </a:ln>
        </p:spPr>
        <p:style>
          <a:lnRef idx="0"/>
          <a:fillRef idx="0"/>
          <a:effectRef idx="0"/>
          <a:fontRef idx="minor"/>
        </p:style>
      </p:sp>
      <p:sp>
        <p:nvSpPr>
          <p:cNvPr id="169" name=""/>
          <p:cNvSpPr/>
          <p:nvPr/>
        </p:nvSpPr>
        <p:spPr>
          <a:xfrm>
            <a:off x="0" y="0"/>
            <a:ext cx="10071000" cy="1206000"/>
          </a:xfrm>
          <a:prstGeom prst="rect">
            <a:avLst/>
          </a:prstGeom>
          <a:solidFill>
            <a:srgbClr val="2c3e50"/>
          </a:solidFill>
          <a:ln w="10800">
            <a:noFill/>
          </a:ln>
        </p:spPr>
        <p:style>
          <a:lnRef idx="0"/>
          <a:fillRef idx="0"/>
          <a:effectRef idx="0"/>
          <a:fontRef idx="minor"/>
        </p:style>
      </p:sp>
      <p:sp>
        <p:nvSpPr>
          <p:cNvPr id="170" name="PlaceHolder 1"/>
          <p:cNvSpPr>
            <a:spLocks noGrp="1"/>
          </p:cNvSpPr>
          <p:nvPr>
            <p:ph type="ftr" idx="9"/>
          </p:nvPr>
        </p:nvSpPr>
        <p:spPr>
          <a:xfrm>
            <a:off x="3420000" y="5400000"/>
            <a:ext cx="3231000" cy="26100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171" name="PlaceHolder 2"/>
          <p:cNvSpPr>
            <a:spLocks noGrp="1"/>
          </p:cNvSpPr>
          <p:nvPr>
            <p:ph type="dt" idx="10"/>
          </p:nvPr>
        </p:nvSpPr>
        <p:spPr>
          <a:xfrm>
            <a:off x="360000" y="5400000"/>
            <a:ext cx="2871000" cy="26100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172"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173"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 descr=""/>
          <p:cNvPicPr/>
          <p:nvPr/>
        </p:nvPicPr>
        <p:blipFill>
          <a:blip r:embed="rId1"/>
          <a:stretch/>
        </p:blipFill>
        <p:spPr>
          <a:xfrm>
            <a:off x="0" y="0"/>
            <a:ext cx="10150560" cy="4311000"/>
          </a:xfrm>
          <a:prstGeom prst="rect">
            <a:avLst/>
          </a:prstGeom>
          <a:ln w="10800">
            <a:noFill/>
          </a:ln>
        </p:spPr>
      </p:pic>
      <p:sp>
        <p:nvSpPr>
          <p:cNvPr id="211" name=""/>
          <p:cNvSpPr/>
          <p:nvPr/>
        </p:nvSpPr>
        <p:spPr>
          <a:xfrm>
            <a:off x="714600" y="4392000"/>
            <a:ext cx="9351000" cy="71100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700" spc="-1" strike="noStrike">
                <a:solidFill>
                  <a:srgbClr val="ff0000"/>
                </a:solidFill>
                <a:latin typeface="Source Sans Pro Black"/>
                <a:ea typeface="DejaVu Sans"/>
              </a:rPr>
              <a:t>P</a:t>
            </a:r>
            <a:r>
              <a:rPr b="1" lang="en-US" sz="2700" spc="-1" strike="noStrike">
                <a:solidFill>
                  <a:srgbClr val="000000"/>
                </a:solidFill>
                <a:latin typeface="Source Sans Pro Black"/>
                <a:ea typeface="DejaVu Sans"/>
              </a:rPr>
              <a:t>ARALLEL </a:t>
            </a:r>
            <a:r>
              <a:rPr b="1" lang="en-US" sz="2700" spc="-1" strike="noStrike">
                <a:solidFill>
                  <a:srgbClr val="ff0000"/>
                </a:solidFill>
                <a:latin typeface="Source Sans Pro Black"/>
                <a:ea typeface="DejaVu Sans"/>
              </a:rPr>
              <a:t>P</a:t>
            </a:r>
            <a:r>
              <a:rPr b="1" lang="en-US" sz="2700" spc="-1" strike="noStrike">
                <a:solidFill>
                  <a:srgbClr val="000000"/>
                </a:solidFill>
                <a:latin typeface="Source Sans Pro Black"/>
                <a:ea typeface="DejaVu Sans"/>
              </a:rPr>
              <a:t>ROGRAMMING... </a:t>
            </a:r>
            <a:endParaRPr b="0" lang="fr-CH" sz="2700" spc="-1" strike="noStrike">
              <a:latin typeface="Arial"/>
            </a:endParaRPr>
          </a:p>
        </p:txBody>
      </p:sp>
      <p:sp>
        <p:nvSpPr>
          <p:cNvPr id="212" name=""/>
          <p:cNvSpPr/>
          <p:nvPr/>
        </p:nvSpPr>
        <p:spPr>
          <a:xfrm>
            <a:off x="3240000" y="5055120"/>
            <a:ext cx="3444120" cy="2656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5000" bIns="45000" anchor="t">
            <a:noAutofit/>
          </a:bodyPr>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 algn="l" pos="10515600"/>
              </a:tabLst>
            </a:pPr>
            <a:r>
              <a:rPr b="0" lang="en-US" sz="1200" spc="-1" strike="noStrike">
                <a:solidFill>
                  <a:srgbClr val="000000"/>
                </a:solidFill>
                <a:latin typeface="Arial"/>
                <a:ea typeface="源ノ角ゴシック Normal"/>
              </a:rPr>
              <a:t>Copyright 2023 Patrick Lemoine. All rights reserved.</a:t>
            </a:r>
            <a:endParaRPr b="0" lang="fr-CH"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21"/>
          <p:cNvSpPr/>
          <p:nvPr/>
        </p:nvSpPr>
        <p:spPr>
          <a:xfrm>
            <a:off x="354960" y="22572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Process and thread: whatis the difference ?</a:t>
            </a:r>
            <a:endParaRPr b="0" lang="fr-CH" sz="2700" spc="-1" strike="noStrike">
              <a:latin typeface="Arial"/>
            </a:endParaRPr>
          </a:p>
        </p:txBody>
      </p:sp>
      <p:sp>
        <p:nvSpPr>
          <p:cNvPr id="250" name=""/>
          <p:cNvSpPr/>
          <p:nvPr/>
        </p:nvSpPr>
        <p:spPr>
          <a:xfrm>
            <a:off x="684000" y="2016000"/>
            <a:ext cx="8674560" cy="273456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You need an existing process to create a thread. </a:t>
            </a:r>
            <a:endParaRPr b="0" lang="fr-CH" sz="1600" spc="-1" strike="noStrike">
              <a:latin typeface="Arial"/>
            </a:endParaRPr>
          </a:p>
          <a:p>
            <a:pPr algn="just">
              <a:lnSpc>
                <a:spcPct val="100000"/>
              </a:lnSpc>
              <a:buNone/>
            </a:pPr>
            <a:endParaRPr b="0" lang="fr-CH" sz="1600" spc="-1" strike="noStrike">
              <a:latin typeface="Arial"/>
            </a:endParaRPr>
          </a:p>
          <a:p>
            <a:pPr marL="216000" indent="-216000" algn="just">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Each process has at least one thread of execution. </a:t>
            </a:r>
            <a:endParaRPr b="0" lang="fr-CH" sz="1600" spc="-1" strike="noStrike">
              <a:latin typeface="Arial"/>
            </a:endParaRPr>
          </a:p>
          <a:p>
            <a:pPr algn="just">
              <a:lnSpc>
                <a:spcPct val="100000"/>
              </a:lnSpc>
              <a:buNone/>
            </a:pPr>
            <a:endParaRPr b="0" lang="fr-CH" sz="1600" spc="-1" strike="noStrike">
              <a:latin typeface="Arial"/>
            </a:endParaRPr>
          </a:p>
          <a:p>
            <a:pPr marL="216000" indent="-216000" algn="just">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 process has its own virtual memory space that cannot be accessed by other processes running on the same or on a different processor. </a:t>
            </a:r>
            <a:endParaRPr b="0" lang="fr-CH" sz="1600" spc="-1" strike="noStrike">
              <a:latin typeface="Arial"/>
            </a:endParaRPr>
          </a:p>
          <a:p>
            <a:pPr algn="just">
              <a:lnSpc>
                <a:spcPct val="100000"/>
              </a:lnSpc>
              <a:buNone/>
            </a:pPr>
            <a:endParaRPr b="0" lang="fr-CH" sz="1600" spc="-1" strike="noStrike">
              <a:latin typeface="Arial"/>
            </a:endParaRPr>
          </a:p>
          <a:p>
            <a:pPr marL="216000" indent="-216000" algn="just">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All threads created by a process share the virtual address space of that  process. They read and write to the same address space in memory. They also share the same process and user ids, file descriptors, and signal  handlers. However, they have their own program counter value and stack pointer, and can run independently on several processors. </a:t>
            </a:r>
            <a:endParaRPr b="0" lang="fr-CH" sz="1600" spc="-1" strike="noStrike">
              <a:latin typeface="Arial"/>
            </a:endParaRPr>
          </a:p>
        </p:txBody>
      </p:sp>
      <p:pic>
        <p:nvPicPr>
          <p:cNvPr id="251" name="" descr=""/>
          <p:cNvPicPr/>
          <p:nvPr/>
        </p:nvPicPr>
        <p:blipFill>
          <a:blip r:embed="rId1"/>
          <a:stretch/>
        </p:blipFill>
        <p:spPr>
          <a:xfrm>
            <a:off x="8154360" y="1368000"/>
            <a:ext cx="1636200" cy="1508040"/>
          </a:xfrm>
          <a:prstGeom prst="rect">
            <a:avLst/>
          </a:prstGeom>
          <a:ln w="1080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9"/>
          <p:cNvSpPr/>
          <p:nvPr/>
        </p:nvSpPr>
        <p:spPr>
          <a:xfrm>
            <a:off x="360000" y="22644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Terminology and behavior</a:t>
            </a:r>
            <a:endParaRPr b="0" lang="fr-CH" sz="2700" spc="-1" strike="noStrike">
              <a:latin typeface="Arial"/>
            </a:endParaRPr>
          </a:p>
        </p:txBody>
      </p:sp>
      <p:sp>
        <p:nvSpPr>
          <p:cNvPr id="253" name="Text Box 2"/>
          <p:cNvSpPr/>
          <p:nvPr/>
        </p:nvSpPr>
        <p:spPr>
          <a:xfrm>
            <a:off x="588960" y="1974240"/>
            <a:ext cx="4982760" cy="23014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30120" indent="-330120">
              <a:lnSpc>
                <a:spcPct val="100000"/>
              </a:lnSpc>
              <a:spcBef>
                <a:spcPts val="550"/>
              </a:spcBef>
              <a:buClr>
                <a:srgbClr val="581e58"/>
              </a:buClr>
              <a:buFont typeface="Arial"/>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1" lang="en-US" sz="1600" spc="-1" strike="noStrike">
                <a:solidFill>
                  <a:srgbClr val="000000"/>
                </a:solidFill>
                <a:latin typeface="Times New Roman"/>
                <a:ea typeface="DejaVu Sans"/>
              </a:rPr>
              <a:t>OpenMP Team</a:t>
            </a:r>
            <a:r>
              <a:rPr b="0" lang="en-US" sz="1600" spc="-1" strike="noStrike">
                <a:solidFill>
                  <a:srgbClr val="000000"/>
                </a:solidFill>
                <a:latin typeface="Times New Roman"/>
                <a:ea typeface="DejaVu Sans"/>
              </a:rPr>
              <a:t> = Master + Worker</a:t>
            </a:r>
            <a:endParaRPr b="0" lang="fr-CH" sz="1600" spc="-1" strike="noStrike">
              <a:latin typeface="Arial"/>
            </a:endParaRPr>
          </a:p>
          <a:p>
            <a:pPr marL="330120" indent="-330120">
              <a:lnSpc>
                <a:spcPct val="100000"/>
              </a:lnSpc>
              <a:spcBef>
                <a:spcPts val="550"/>
              </a:spcBef>
              <a:buNone/>
              <a:tabLst>
                <a:tab algn="l" pos="0"/>
              </a:tabLst>
            </a:pPr>
            <a:endParaRPr b="0" lang="fr-CH" sz="1600" spc="-1" strike="noStrike">
              <a:latin typeface="Arial"/>
            </a:endParaRPr>
          </a:p>
          <a:p>
            <a:pPr marL="330120" indent="-330120">
              <a:lnSpc>
                <a:spcPct val="100000"/>
              </a:lnSpc>
              <a:spcBef>
                <a:spcPts val="550"/>
              </a:spcBef>
              <a:buClr>
                <a:srgbClr val="581e58"/>
              </a:buClr>
              <a:buFont typeface="Arial"/>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1" lang="en-US" sz="1600" spc="-1" strike="noStrike">
                <a:solidFill>
                  <a:srgbClr val="000000"/>
                </a:solidFill>
                <a:latin typeface="Times New Roman"/>
                <a:ea typeface="DejaVu Sans"/>
              </a:rPr>
              <a:t>Parallel Region</a:t>
            </a:r>
            <a:r>
              <a:rPr b="0" lang="en-US" sz="1600" spc="-1" strike="noStrike">
                <a:solidFill>
                  <a:srgbClr val="000000"/>
                </a:solidFill>
                <a:latin typeface="Times New Roman"/>
                <a:ea typeface="DejaVu Sans"/>
              </a:rPr>
              <a:t> is a block of code executed by all threads simultaneously (</a:t>
            </a:r>
            <a:r>
              <a:rPr b="0" lang="en-US" sz="1600" spc="-1" strike="noStrike">
                <a:solidFill>
                  <a:srgbClr val="2300dc"/>
                </a:solidFill>
                <a:latin typeface="Times New Roman"/>
                <a:ea typeface="DejaVu Sans"/>
              </a:rPr>
              <a:t>has implicit barrier</a:t>
            </a:r>
            <a:r>
              <a:rPr b="0" lang="en-US" sz="1600" spc="-1" strike="noStrike">
                <a:solidFill>
                  <a:srgbClr val="000000"/>
                </a:solidFill>
                <a:latin typeface="Times New Roman"/>
                <a:ea typeface="DejaVu Sans"/>
              </a:rPr>
              <a:t>)</a:t>
            </a:r>
            <a:endParaRPr b="0" lang="fr-CH" sz="1600" spc="-1" strike="noStrike">
              <a:latin typeface="Arial"/>
            </a:endParaRPr>
          </a:p>
          <a:p>
            <a:pPr lvl="1" marL="730080" indent="-272880">
              <a:lnSpc>
                <a:spcPct val="100000"/>
              </a:lnSpc>
              <a:spcBef>
                <a:spcPts val="499"/>
              </a:spcBef>
              <a:buClr>
                <a:srgbClr val="581e58"/>
              </a:buClr>
              <a:buFont typeface="Wingdings" charset="2"/>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0" lang="en-US" sz="1600" spc="-1" strike="noStrike">
                <a:solidFill>
                  <a:srgbClr val="000000"/>
                </a:solidFill>
                <a:latin typeface="Times New Roman"/>
                <a:ea typeface="ＭＳ Ｐゴシック"/>
              </a:rPr>
              <a:t>The master thread always has thread id 0</a:t>
            </a:r>
            <a:endParaRPr b="0" lang="fr-CH" sz="1600" spc="-1" strike="noStrike">
              <a:latin typeface="Arial"/>
            </a:endParaRPr>
          </a:p>
          <a:p>
            <a:pPr lvl="1" marL="730080" indent="-272880">
              <a:lnSpc>
                <a:spcPct val="100000"/>
              </a:lnSpc>
              <a:spcBef>
                <a:spcPts val="499"/>
              </a:spcBef>
              <a:buClr>
                <a:srgbClr val="581e58"/>
              </a:buClr>
              <a:buFont typeface="Wingdings" charset="2"/>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0" lang="en-US" sz="1600" spc="-1" strike="noStrike">
                <a:solidFill>
                  <a:srgbClr val="000000"/>
                </a:solidFill>
                <a:latin typeface="Times New Roman"/>
                <a:ea typeface="ＭＳ Ｐゴシック"/>
              </a:rPr>
              <a:t>Parallel regions can be nested</a:t>
            </a:r>
            <a:endParaRPr b="0" lang="fr-CH" sz="1600" spc="-1" strike="noStrike">
              <a:latin typeface="Arial"/>
            </a:endParaRPr>
          </a:p>
          <a:p>
            <a:pPr lvl="1" marL="730080" indent="-272880">
              <a:lnSpc>
                <a:spcPct val="100000"/>
              </a:lnSpc>
              <a:spcBef>
                <a:spcPts val="499"/>
              </a:spcBef>
              <a:buClr>
                <a:srgbClr val="581e58"/>
              </a:buClr>
              <a:buFont typeface="Wingdings" charset="2"/>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0" lang="en-US" sz="1600" spc="-1" strike="noStrike">
                <a:solidFill>
                  <a:srgbClr val="000000"/>
                </a:solidFill>
                <a:latin typeface="Times New Roman"/>
                <a:ea typeface="ＭＳ Ｐゴシック"/>
              </a:rPr>
              <a:t>If clause can be used to guard the parallel region</a:t>
            </a:r>
            <a:endParaRPr b="0" lang="fr-CH" sz="1600" spc="-1" strike="noStrike">
              <a:latin typeface="Arial"/>
            </a:endParaRPr>
          </a:p>
        </p:txBody>
      </p:sp>
      <p:pic>
        <p:nvPicPr>
          <p:cNvPr id="254" name="Picture 6" descr=""/>
          <p:cNvPicPr/>
          <p:nvPr/>
        </p:nvPicPr>
        <p:blipFill>
          <a:blip r:embed="rId1"/>
          <a:stretch/>
        </p:blipFill>
        <p:spPr>
          <a:xfrm>
            <a:off x="6408000" y="1341360"/>
            <a:ext cx="2246760" cy="38703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9"/>
          <p:cNvSpPr/>
          <p:nvPr/>
        </p:nvSpPr>
        <p:spPr>
          <a:xfrm>
            <a:off x="354600" y="22644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General Code Structure</a:t>
            </a:r>
            <a:endParaRPr b="0" lang="fr-CH" sz="2700" spc="-1" strike="noStrike">
              <a:latin typeface="Arial"/>
            </a:endParaRPr>
          </a:p>
        </p:txBody>
      </p:sp>
      <p:sp>
        <p:nvSpPr>
          <p:cNvPr id="256" name=""/>
          <p:cNvSpPr/>
          <p:nvPr/>
        </p:nvSpPr>
        <p:spPr>
          <a:xfrm>
            <a:off x="2412000" y="1368000"/>
            <a:ext cx="5654520" cy="382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400" spc="-1" strike="noStrike">
                <a:solidFill>
                  <a:srgbClr val="ff0000"/>
                </a:solidFill>
                <a:latin typeface="Times New Roman"/>
                <a:ea typeface="DejaVu Sans"/>
              </a:rPr>
              <a:t>#include &lt;omp.h&gt;</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main () </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DejaVu Sans"/>
              </a:rPr>
              <a:t>int var1, var2, var3;</a:t>
            </a:r>
            <a:endParaRPr b="0" lang="fr-CH" sz="1400" spc="-1" strike="noStrike">
              <a:latin typeface="Arial"/>
            </a:endParaRPr>
          </a:p>
          <a:p>
            <a:pPr marL="360000">
              <a:lnSpc>
                <a:spcPct val="100000"/>
              </a:lnSpc>
              <a:buNone/>
            </a:pPr>
            <a:r>
              <a:rPr b="0" lang="fr-CH" sz="1400" spc="-1" strike="noStrike">
                <a:solidFill>
                  <a:srgbClr val="808080"/>
                </a:solidFill>
                <a:latin typeface="Times New Roman"/>
                <a:ea typeface="DejaVu Sans"/>
              </a:rPr>
              <a:t>//</a:t>
            </a:r>
            <a:r>
              <a:rPr b="0" lang="en-US" sz="1400" spc="-1" strike="noStrike">
                <a:solidFill>
                  <a:srgbClr val="808080"/>
                </a:solidFill>
                <a:latin typeface="Times New Roman"/>
                <a:ea typeface="DejaVu Sans"/>
              </a:rPr>
              <a:t>serial</a:t>
            </a:r>
            <a:r>
              <a:rPr b="0" lang="fr-CH" sz="1400" spc="-1" strike="noStrike">
                <a:solidFill>
                  <a:srgbClr val="808080"/>
                </a:solidFill>
                <a:latin typeface="Times New Roman"/>
                <a:ea typeface="DejaVu Sans"/>
              </a:rPr>
              <a:t> code</a:t>
            </a:r>
            <a:endParaRPr b="0" lang="fr-CH" sz="1400" spc="-1" strike="noStrike">
              <a:latin typeface="Arial"/>
            </a:endParaRPr>
          </a:p>
          <a:p>
            <a:pPr marL="360000">
              <a:lnSpc>
                <a:spcPct val="100000"/>
              </a:lnSpc>
              <a:buNone/>
            </a:pPr>
            <a:endParaRPr b="0" lang="fr-CH" sz="1400" spc="-1" strike="noStrike">
              <a:latin typeface="Arial"/>
            </a:endParaRPr>
          </a:p>
          <a:p>
            <a:pPr marL="360000">
              <a:lnSpc>
                <a:spcPct val="100000"/>
              </a:lnSpc>
              <a:buNone/>
            </a:pPr>
            <a:r>
              <a:rPr b="0" lang="fr-CH" sz="1400" spc="-1" strike="noStrike">
                <a:solidFill>
                  <a:srgbClr val="808080"/>
                </a:solidFill>
                <a:latin typeface="Times New Roman"/>
                <a:ea typeface="Microsoft YaHei"/>
              </a:rPr>
              <a:t>//</a:t>
            </a:r>
            <a:r>
              <a:rPr b="0" lang="en-US" sz="1400" spc="-1" strike="noStrike">
                <a:solidFill>
                  <a:srgbClr val="808080"/>
                </a:solidFill>
                <a:latin typeface="Times New Roman"/>
                <a:ea typeface="Microsoft YaHei"/>
              </a:rPr>
              <a:t>start</a:t>
            </a:r>
            <a:r>
              <a:rPr b="0" lang="fr-CH" sz="1400" spc="-1" strike="noStrike">
                <a:solidFill>
                  <a:srgbClr val="808080"/>
                </a:solidFill>
                <a:latin typeface="Times New Roman"/>
                <a:ea typeface="Microsoft YaHei"/>
              </a:rPr>
              <a:t> of a </a:t>
            </a:r>
            <a:r>
              <a:rPr b="0" lang="en-US" sz="1400" spc="-1" strike="noStrike">
                <a:solidFill>
                  <a:srgbClr val="808080"/>
                </a:solidFill>
                <a:latin typeface="Times New Roman"/>
                <a:ea typeface="Microsoft YaHei"/>
              </a:rPr>
              <a:t>parallel</a:t>
            </a:r>
            <a:r>
              <a:rPr b="0" lang="fr-CH" sz="1400" spc="-1" strike="noStrike">
                <a:solidFill>
                  <a:srgbClr val="808080"/>
                </a:solidFill>
                <a:latin typeface="Times New Roman"/>
                <a:ea typeface="Microsoft YaHei"/>
              </a:rPr>
              <a:t> </a:t>
            </a:r>
            <a:r>
              <a:rPr b="0" lang="en-US" sz="1400" spc="-1" strike="noStrike">
                <a:solidFill>
                  <a:srgbClr val="808080"/>
                </a:solidFill>
                <a:latin typeface="Times New Roman"/>
                <a:ea typeface="Microsoft YaHei"/>
              </a:rPr>
              <a:t>region</a:t>
            </a:r>
            <a:endParaRPr b="0" lang="fr-CH" sz="1400" spc="-1" strike="noStrike">
              <a:latin typeface="Arial"/>
            </a:endParaRPr>
          </a:p>
          <a:p>
            <a:pPr marL="360000">
              <a:lnSpc>
                <a:spcPct val="100000"/>
              </a:lnSpc>
              <a:buNone/>
            </a:pPr>
            <a:r>
              <a:rPr b="1" lang="fr-CH" sz="1400" spc="-1" strike="noStrike">
                <a:solidFill>
                  <a:srgbClr val="ff0000"/>
                </a:solidFill>
                <a:latin typeface="Times New Roman"/>
                <a:ea typeface="Microsoft YaHei"/>
              </a:rPr>
              <a:t>#pragma omp parallel private(var1, var2) shared(var3)</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Microsoft YaHei"/>
              </a:rPr>
              <a:t>{...}</a:t>
            </a:r>
            <a:endParaRPr b="0" lang="fr-CH" sz="1400" spc="-1" strike="noStrike">
              <a:latin typeface="Arial"/>
            </a:endParaRPr>
          </a:p>
          <a:p>
            <a:pPr marL="360000">
              <a:lnSpc>
                <a:spcPct val="100000"/>
              </a:lnSpc>
              <a:buNone/>
            </a:pPr>
            <a:endParaRPr b="0" lang="fr-CH" sz="1400" spc="-1" strike="noStrike">
              <a:latin typeface="Arial"/>
            </a:endParaRPr>
          </a:p>
          <a:p>
            <a:pPr marL="360000">
              <a:lnSpc>
                <a:spcPct val="100000"/>
              </a:lnSpc>
              <a:buNone/>
            </a:pPr>
            <a:r>
              <a:rPr b="0" lang="fr-CH" sz="1400" spc="-1" strike="noStrike">
                <a:solidFill>
                  <a:srgbClr val="808080"/>
                </a:solidFill>
                <a:latin typeface="Times New Roman"/>
                <a:ea typeface="Microsoft YaHei"/>
              </a:rPr>
              <a:t>//more </a:t>
            </a:r>
            <a:r>
              <a:rPr b="0" lang="en-US" sz="1400" spc="-1" strike="noStrike">
                <a:solidFill>
                  <a:srgbClr val="808080"/>
                </a:solidFill>
                <a:latin typeface="Times New Roman"/>
                <a:ea typeface="Microsoft YaHei"/>
              </a:rPr>
              <a:t>serial</a:t>
            </a:r>
            <a:r>
              <a:rPr b="0" lang="fr-CH" sz="1400" spc="-1" strike="noStrike">
                <a:solidFill>
                  <a:srgbClr val="808080"/>
                </a:solidFill>
                <a:latin typeface="Times New Roman"/>
                <a:ea typeface="Microsoft YaHei"/>
              </a:rPr>
              <a:t> code</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Microsoft YaHei"/>
              </a:rPr>
              <a:t>{...}</a:t>
            </a:r>
            <a:endParaRPr b="0" lang="fr-CH" sz="1400" spc="-1" strike="noStrike">
              <a:latin typeface="Arial"/>
            </a:endParaRPr>
          </a:p>
          <a:p>
            <a:pPr marL="360000">
              <a:lnSpc>
                <a:spcPct val="100000"/>
              </a:lnSpc>
              <a:buNone/>
            </a:pPr>
            <a:endParaRPr b="0" lang="fr-CH" sz="1400" spc="-1" strike="noStrike">
              <a:latin typeface="Arial"/>
            </a:endParaRPr>
          </a:p>
          <a:p>
            <a:pPr marL="360000">
              <a:lnSpc>
                <a:spcPct val="100000"/>
              </a:lnSpc>
              <a:buNone/>
            </a:pPr>
            <a:r>
              <a:rPr b="0" lang="en-US" sz="1400" spc="-1" strike="noStrike">
                <a:solidFill>
                  <a:srgbClr val="808080"/>
                </a:solidFill>
                <a:latin typeface="Times New Roman"/>
                <a:ea typeface="Microsoft YaHei"/>
              </a:rPr>
              <a:t>//another parallel region</a:t>
            </a:r>
            <a:endParaRPr b="0" lang="fr-CH" sz="1400" spc="-1" strike="noStrike">
              <a:latin typeface="Arial"/>
            </a:endParaRPr>
          </a:p>
          <a:p>
            <a:pPr marL="360000">
              <a:lnSpc>
                <a:spcPct val="100000"/>
              </a:lnSpc>
              <a:buNone/>
            </a:pPr>
            <a:r>
              <a:rPr b="1" lang="fr-CH" sz="1400" spc="-1" strike="noStrike">
                <a:solidFill>
                  <a:srgbClr val="ff0000"/>
                </a:solidFill>
                <a:latin typeface="Times New Roman"/>
                <a:ea typeface="Microsoft YaHei"/>
              </a:rPr>
              <a:t>#pragma omp parallel</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Microsoft YaHei"/>
              </a:rPr>
              <a:t>{…}</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Microsoft YaHei"/>
              </a:rPr>
              <a:t>}</a:t>
            </a:r>
            <a:endParaRPr b="0" lang="fr-CH" sz="1400" spc="-1" strike="noStrike">
              <a:latin typeface="Arial"/>
            </a:endParaRPr>
          </a:p>
        </p:txBody>
      </p:sp>
      <p:pic>
        <p:nvPicPr>
          <p:cNvPr id="257" name="Section-Cubes- 4" descr=""/>
          <p:cNvPicPr/>
          <p:nvPr/>
        </p:nvPicPr>
        <p:blipFill>
          <a:blip r:embed="rId1"/>
          <a:stretch/>
        </p:blipFill>
        <p:spPr>
          <a:xfrm>
            <a:off x="8784720" y="4135320"/>
            <a:ext cx="1187640" cy="1152360"/>
          </a:xfrm>
          <a:prstGeom prst="rect">
            <a:avLst/>
          </a:prstGeom>
          <a:ln w="0">
            <a:noFill/>
          </a:ln>
          <a:effectLst>
            <a:outerShdw blurRad="0" dir="2700000" dist="101823" rotWithShape="0">
              <a:srgbClr val="d0d0d0"/>
            </a:outerShdw>
          </a:effectLst>
        </p:spPr>
      </p:pic>
      <p:pic>
        <p:nvPicPr>
          <p:cNvPr id="258" name="" descr=""/>
          <p:cNvPicPr/>
          <p:nvPr/>
        </p:nvPicPr>
        <p:blipFill>
          <a:blip r:embed="rId2"/>
          <a:stretch/>
        </p:blipFill>
        <p:spPr>
          <a:xfrm>
            <a:off x="144000" y="3394800"/>
            <a:ext cx="2336760" cy="1642320"/>
          </a:xfrm>
          <a:prstGeom prst="rect">
            <a:avLst/>
          </a:prstGeom>
          <a:ln w="10800">
            <a:noFill/>
          </a:ln>
        </p:spPr>
      </p:pic>
      <p:pic>
        <p:nvPicPr>
          <p:cNvPr id="259" name="" descr=""/>
          <p:cNvPicPr/>
          <p:nvPr/>
        </p:nvPicPr>
        <p:blipFill>
          <a:blip r:embed="rId3"/>
          <a:stretch/>
        </p:blipFill>
        <p:spPr>
          <a:xfrm>
            <a:off x="8961480" y="109080"/>
            <a:ext cx="953280" cy="953280"/>
          </a:xfrm>
          <a:prstGeom prst="rect">
            <a:avLst/>
          </a:prstGeom>
          <a:ln w="0">
            <a:noFill/>
          </a:ln>
        </p:spPr>
      </p:pic>
      <p:pic>
        <p:nvPicPr>
          <p:cNvPr id="260" name="" descr=""/>
          <p:cNvPicPr/>
          <p:nvPr/>
        </p:nvPicPr>
        <p:blipFill>
          <a:blip r:embed="rId4"/>
          <a:stretch/>
        </p:blipFill>
        <p:spPr>
          <a:xfrm>
            <a:off x="8961480" y="109080"/>
            <a:ext cx="953280" cy="953280"/>
          </a:xfrm>
          <a:prstGeom prst="rect">
            <a:avLst/>
          </a:prstGeom>
          <a:ln w="0">
            <a:noFill/>
          </a:ln>
        </p:spPr>
      </p:pic>
      <p:pic>
        <p:nvPicPr>
          <p:cNvPr id="261" name="" descr=""/>
          <p:cNvPicPr/>
          <p:nvPr/>
        </p:nvPicPr>
        <p:blipFill>
          <a:blip r:embed="rId5"/>
          <a:stretch/>
        </p:blipFill>
        <p:spPr>
          <a:xfrm>
            <a:off x="180360" y="1562040"/>
            <a:ext cx="1437840" cy="9561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Constructs</a:t>
            </a:r>
            <a:endParaRPr b="0" lang="fr-CH" sz="2700" spc="-1" strike="noStrike">
              <a:latin typeface="Arial"/>
            </a:endParaRPr>
          </a:p>
        </p:txBody>
      </p:sp>
      <p:pic>
        <p:nvPicPr>
          <p:cNvPr id="263" name="" descr=""/>
          <p:cNvPicPr/>
          <p:nvPr/>
        </p:nvPicPr>
        <p:blipFill>
          <a:blip r:embed="rId1"/>
          <a:stretch/>
        </p:blipFill>
        <p:spPr>
          <a:xfrm>
            <a:off x="8960760" y="108360"/>
            <a:ext cx="954720" cy="954720"/>
          </a:xfrm>
          <a:prstGeom prst="rect">
            <a:avLst/>
          </a:prstGeom>
          <a:ln w="0">
            <a:noFill/>
          </a:ln>
        </p:spPr>
      </p:pic>
      <p:pic>
        <p:nvPicPr>
          <p:cNvPr id="264" name="" descr=""/>
          <p:cNvPicPr/>
          <p:nvPr/>
        </p:nvPicPr>
        <p:blipFill>
          <a:blip r:embed="rId2"/>
          <a:stretch/>
        </p:blipFill>
        <p:spPr>
          <a:xfrm>
            <a:off x="3024360" y="2826720"/>
            <a:ext cx="5697000" cy="2039040"/>
          </a:xfrm>
          <a:prstGeom prst="rect">
            <a:avLst/>
          </a:prstGeom>
          <a:ln w="0">
            <a:noFill/>
          </a:ln>
        </p:spPr>
      </p:pic>
      <p:sp>
        <p:nvSpPr>
          <p:cNvPr id="265" name=""/>
          <p:cNvSpPr/>
          <p:nvPr/>
        </p:nvSpPr>
        <p:spPr>
          <a:xfrm>
            <a:off x="900000" y="1708200"/>
            <a:ext cx="6151320" cy="1108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600" spc="-1" strike="noStrike">
                <a:solidFill>
                  <a:srgbClr val="000000"/>
                </a:solidFill>
                <a:latin typeface="Times New Roman"/>
                <a:ea typeface="DejaVu Sans"/>
              </a:rPr>
              <a:t>Parallel region</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Thread creates team, and becomes master (id 0)</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All threads run code after</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Barrier at end of parallel section</a:t>
            </a:r>
            <a:endParaRPr b="0" lang="fr-CH" sz="1600" spc="-1" strike="noStrike">
              <a:latin typeface="Arial"/>
            </a:endParaRPr>
          </a:p>
        </p:txBody>
      </p:sp>
      <p:pic>
        <p:nvPicPr>
          <p:cNvPr id="266" name="" descr=""/>
          <p:cNvPicPr/>
          <p:nvPr/>
        </p:nvPicPr>
        <p:blipFill>
          <a:blip r:embed="rId3"/>
          <a:stretch/>
        </p:blipFill>
        <p:spPr>
          <a:xfrm>
            <a:off x="1061280" y="2989440"/>
            <a:ext cx="1636200" cy="1508040"/>
          </a:xfrm>
          <a:prstGeom prst="rect">
            <a:avLst/>
          </a:prstGeom>
          <a:ln w="1080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Parallel Clauses</a:t>
            </a:r>
            <a:endParaRPr b="0" lang="fr-CH" sz="2700" spc="-1" strike="noStrike">
              <a:latin typeface="Arial"/>
            </a:endParaRPr>
          </a:p>
        </p:txBody>
      </p:sp>
      <p:pic>
        <p:nvPicPr>
          <p:cNvPr id="268" name="" descr=""/>
          <p:cNvPicPr/>
          <p:nvPr/>
        </p:nvPicPr>
        <p:blipFill>
          <a:blip r:embed="rId1"/>
          <a:stretch/>
        </p:blipFill>
        <p:spPr>
          <a:xfrm>
            <a:off x="8960760" y="108360"/>
            <a:ext cx="954720" cy="954720"/>
          </a:xfrm>
          <a:prstGeom prst="rect">
            <a:avLst/>
          </a:prstGeom>
          <a:ln w="0">
            <a:noFill/>
          </a:ln>
        </p:spPr>
      </p:pic>
      <p:pic>
        <p:nvPicPr>
          <p:cNvPr id="269" name="" descr=""/>
          <p:cNvPicPr/>
          <p:nvPr/>
        </p:nvPicPr>
        <p:blipFill>
          <a:blip r:embed="rId2"/>
          <a:stretch/>
        </p:blipFill>
        <p:spPr>
          <a:xfrm>
            <a:off x="168480" y="1339560"/>
            <a:ext cx="3425040" cy="273960"/>
          </a:xfrm>
          <a:prstGeom prst="rect">
            <a:avLst/>
          </a:prstGeom>
          <a:ln w="0">
            <a:noFill/>
          </a:ln>
        </p:spPr>
      </p:pic>
      <p:pic>
        <p:nvPicPr>
          <p:cNvPr id="270" name="" descr=""/>
          <p:cNvPicPr/>
          <p:nvPr/>
        </p:nvPicPr>
        <p:blipFill>
          <a:blip r:embed="rId3"/>
          <a:stretch/>
        </p:blipFill>
        <p:spPr>
          <a:xfrm>
            <a:off x="3996000" y="1353240"/>
            <a:ext cx="3436200" cy="296280"/>
          </a:xfrm>
          <a:prstGeom prst="rect">
            <a:avLst/>
          </a:prstGeom>
          <a:ln w="0">
            <a:noFill/>
          </a:ln>
        </p:spPr>
      </p:pic>
      <p:sp>
        <p:nvSpPr>
          <p:cNvPr id="271" name=""/>
          <p:cNvSpPr/>
          <p:nvPr/>
        </p:nvSpPr>
        <p:spPr>
          <a:xfrm>
            <a:off x="180000" y="1584000"/>
            <a:ext cx="2544120" cy="596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Only execute in parallel.</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Otherwise serial.</a:t>
            </a:r>
            <a:endParaRPr b="0" lang="fr-CH" sz="1400" spc="-1" strike="noStrike">
              <a:latin typeface="Arial"/>
            </a:endParaRPr>
          </a:p>
        </p:txBody>
      </p:sp>
      <p:sp>
        <p:nvSpPr>
          <p:cNvPr id="272" name=""/>
          <p:cNvSpPr/>
          <p:nvPr/>
        </p:nvSpPr>
        <p:spPr>
          <a:xfrm>
            <a:off x="4032000" y="1626840"/>
            <a:ext cx="5933520" cy="1066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Data local to thread.</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Value are</a:t>
            </a:r>
            <a:r>
              <a:rPr b="0" lang="fr-CH" sz="1400" spc="-1" strike="noStrike">
                <a:solidFill>
                  <a:srgbClr val="c9211e"/>
                </a:solidFill>
                <a:latin typeface="Times New Roman"/>
                <a:ea typeface="DejaVu Sans"/>
              </a:rPr>
              <a:t> not guaranted to be defined on exit</a:t>
            </a:r>
            <a:r>
              <a:rPr b="0" lang="fr-CH" sz="1400" spc="-1" strike="noStrike">
                <a:solidFill>
                  <a:srgbClr val="000000"/>
                </a:solidFill>
                <a:latin typeface="Times New Roman"/>
                <a:ea typeface="DejaVu Sans"/>
              </a:rPr>
              <a:t> (even if defined before)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No storage associated with original object</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i="1" lang="fr-CH" sz="1400" spc="-1" strike="noStrike">
                <a:solidFill>
                  <a:srgbClr val="000000"/>
                </a:solidFill>
                <a:latin typeface="Times New Roman"/>
                <a:ea typeface="DejaVu Sans"/>
              </a:rPr>
              <a:t>Use firstprivate and/or lastprivate clause to override</a:t>
            </a:r>
            <a:endParaRPr b="0" lang="fr-CH" sz="1400" spc="-1" strike="noStrike">
              <a:latin typeface="Arial"/>
            </a:endParaRPr>
          </a:p>
        </p:txBody>
      </p:sp>
      <p:pic>
        <p:nvPicPr>
          <p:cNvPr id="273" name="" descr=""/>
          <p:cNvPicPr/>
          <p:nvPr/>
        </p:nvPicPr>
        <p:blipFill>
          <a:blip r:embed="rId4"/>
          <a:stretch/>
        </p:blipFill>
        <p:spPr>
          <a:xfrm>
            <a:off x="2111040" y="2885760"/>
            <a:ext cx="3462480" cy="275760"/>
          </a:xfrm>
          <a:prstGeom prst="rect">
            <a:avLst/>
          </a:prstGeom>
          <a:ln w="0">
            <a:noFill/>
          </a:ln>
        </p:spPr>
      </p:pic>
      <p:sp>
        <p:nvSpPr>
          <p:cNvPr id="274" name=""/>
          <p:cNvSpPr/>
          <p:nvPr/>
        </p:nvSpPr>
        <p:spPr>
          <a:xfrm>
            <a:off x="2153160" y="3168000"/>
            <a:ext cx="7236360" cy="596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Variables in list are </a:t>
            </a:r>
            <a:r>
              <a:rPr b="0" lang="en-US" sz="1400" spc="-1" strike="noStrike">
                <a:solidFill>
                  <a:srgbClr val="000000"/>
                </a:solidFill>
                <a:latin typeface="Times New Roman"/>
                <a:ea typeface="DejaVu Sans"/>
              </a:rPr>
              <a:t>private.</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Initialized with the value the variable had before entering the construct.</a:t>
            </a:r>
            <a:endParaRPr b="0" lang="fr-CH" sz="1400" spc="-1" strike="noStrike">
              <a:latin typeface="Arial"/>
            </a:endParaRPr>
          </a:p>
        </p:txBody>
      </p:sp>
      <p:pic>
        <p:nvPicPr>
          <p:cNvPr id="275" name="" descr=""/>
          <p:cNvPicPr/>
          <p:nvPr/>
        </p:nvPicPr>
        <p:blipFill>
          <a:blip r:embed="rId5"/>
          <a:stretch/>
        </p:blipFill>
        <p:spPr>
          <a:xfrm>
            <a:off x="2088000" y="3852000"/>
            <a:ext cx="3490200" cy="331200"/>
          </a:xfrm>
          <a:prstGeom prst="rect">
            <a:avLst/>
          </a:prstGeom>
          <a:ln w="0">
            <a:noFill/>
          </a:ln>
        </p:spPr>
      </p:pic>
      <p:sp>
        <p:nvSpPr>
          <p:cNvPr id="276" name=""/>
          <p:cNvSpPr/>
          <p:nvPr/>
        </p:nvSpPr>
        <p:spPr>
          <a:xfrm>
            <a:off x="2160000" y="4181400"/>
            <a:ext cx="7301520" cy="85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Only in for loops</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Variables in </a:t>
            </a:r>
            <a:r>
              <a:rPr b="0" lang="en-US" sz="1400" spc="-1" strike="noStrike">
                <a:solidFill>
                  <a:srgbClr val="000000"/>
                </a:solidFill>
                <a:latin typeface="Times New Roman"/>
                <a:ea typeface="DejaVu Sans"/>
              </a:rPr>
              <a:t>list</a:t>
            </a:r>
            <a:r>
              <a:rPr b="0" lang="fr-CH" sz="1400" spc="-1" strike="noStrike">
                <a:solidFill>
                  <a:srgbClr val="000000"/>
                </a:solidFill>
                <a:latin typeface="Times New Roman"/>
                <a:ea typeface="DejaVu Sans"/>
              </a:rPr>
              <a:t> are </a:t>
            </a:r>
            <a:r>
              <a:rPr b="0" lang="en-US" sz="1400" spc="-1" strike="noStrike">
                <a:solidFill>
                  <a:srgbClr val="000000"/>
                </a:solidFill>
                <a:latin typeface="Times New Roman"/>
                <a:ea typeface="DejaVu Sans"/>
              </a:rPr>
              <a:t>private.</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The thread that executes the sequentially last iteration updates the value of the variables in the list.</a:t>
            </a:r>
            <a:endParaRPr b="0" lang="fr-CH" sz="1400" spc="-1" strike="noStrike">
              <a:latin typeface="Arial"/>
            </a:endParaRPr>
          </a:p>
        </p:txBody>
      </p:sp>
      <p:pic>
        <p:nvPicPr>
          <p:cNvPr id="277" name="" descr=""/>
          <p:cNvPicPr/>
          <p:nvPr/>
        </p:nvPicPr>
        <p:blipFill>
          <a:blip r:embed="rId6"/>
          <a:stretch/>
        </p:blipFill>
        <p:spPr>
          <a:xfrm>
            <a:off x="180000" y="2989440"/>
            <a:ext cx="1636200" cy="1508040"/>
          </a:xfrm>
          <a:prstGeom prst="rect">
            <a:avLst/>
          </a:prstGeom>
          <a:ln w="1080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Parallel Clauses</a:t>
            </a:r>
            <a:endParaRPr b="0" lang="fr-CH" sz="2700" spc="-1" strike="noStrike">
              <a:latin typeface="Arial"/>
            </a:endParaRPr>
          </a:p>
        </p:txBody>
      </p:sp>
      <p:pic>
        <p:nvPicPr>
          <p:cNvPr id="279" name="" descr=""/>
          <p:cNvPicPr/>
          <p:nvPr/>
        </p:nvPicPr>
        <p:blipFill>
          <a:blip r:embed="rId1"/>
          <a:stretch/>
        </p:blipFill>
        <p:spPr>
          <a:xfrm>
            <a:off x="8960760" y="108360"/>
            <a:ext cx="954720" cy="954720"/>
          </a:xfrm>
          <a:prstGeom prst="rect">
            <a:avLst/>
          </a:prstGeom>
          <a:ln w="0">
            <a:noFill/>
          </a:ln>
        </p:spPr>
      </p:pic>
      <p:pic>
        <p:nvPicPr>
          <p:cNvPr id="280" name="" descr=""/>
          <p:cNvPicPr/>
          <p:nvPr/>
        </p:nvPicPr>
        <p:blipFill>
          <a:blip r:embed="rId2"/>
          <a:stretch/>
        </p:blipFill>
        <p:spPr>
          <a:xfrm>
            <a:off x="2818440" y="1618200"/>
            <a:ext cx="3835080" cy="355320"/>
          </a:xfrm>
          <a:prstGeom prst="rect">
            <a:avLst/>
          </a:prstGeom>
          <a:ln w="0">
            <a:noFill/>
          </a:ln>
        </p:spPr>
      </p:pic>
      <p:pic>
        <p:nvPicPr>
          <p:cNvPr id="281" name="" descr=""/>
          <p:cNvPicPr/>
          <p:nvPr/>
        </p:nvPicPr>
        <p:blipFill>
          <a:blip r:embed="rId3"/>
          <a:stretch/>
        </p:blipFill>
        <p:spPr>
          <a:xfrm>
            <a:off x="2880000" y="3683520"/>
            <a:ext cx="3877920" cy="306000"/>
          </a:xfrm>
          <a:prstGeom prst="rect">
            <a:avLst/>
          </a:prstGeom>
          <a:ln w="0">
            <a:noFill/>
          </a:ln>
        </p:spPr>
      </p:pic>
      <p:sp>
        <p:nvSpPr>
          <p:cNvPr id="282" name=""/>
          <p:cNvSpPr/>
          <p:nvPr/>
        </p:nvSpPr>
        <p:spPr>
          <a:xfrm>
            <a:off x="2880000" y="1973520"/>
            <a:ext cx="5927400" cy="1620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Data is accessible by all threads in team.</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All</a:t>
            </a:r>
            <a:r>
              <a:rPr b="0" lang="fr-CH" sz="1600" spc="-1" strike="noStrike">
                <a:solidFill>
                  <a:srgbClr val="000000"/>
                </a:solidFill>
                <a:latin typeface="Times New Roman"/>
                <a:ea typeface="DejaVu Sans"/>
              </a:rPr>
              <a:t> threads </a:t>
            </a:r>
            <a:r>
              <a:rPr b="0" lang="en-US" sz="1600" spc="-1" strike="noStrike">
                <a:solidFill>
                  <a:srgbClr val="000000"/>
                </a:solidFill>
                <a:latin typeface="Times New Roman"/>
                <a:ea typeface="DejaVu Sans"/>
              </a:rPr>
              <a:t>access</a:t>
            </a:r>
            <a:r>
              <a:rPr b="0" lang="fr-CH" sz="1600" spc="-1" strike="noStrike">
                <a:solidFill>
                  <a:srgbClr val="000000"/>
                </a:solidFill>
                <a:latin typeface="Times New Roman"/>
                <a:ea typeface="DejaVu Sans"/>
              </a:rPr>
              <a:t> same </a:t>
            </a:r>
            <a:r>
              <a:rPr b="0" lang="en-US" sz="1600" spc="-1" strike="noStrike">
                <a:solidFill>
                  <a:srgbClr val="000000"/>
                </a:solidFill>
                <a:latin typeface="Times New Roman"/>
                <a:ea typeface="DejaVu Sans"/>
              </a:rPr>
              <a:t>address</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space.</a:t>
            </a:r>
            <a:endParaRPr b="0" lang="fr-CH" sz="1600" spc="-1" strike="noStrike">
              <a:latin typeface="Arial"/>
            </a:endParaRPr>
          </a:p>
          <a:p>
            <a:pPr>
              <a:lnSpc>
                <a:spcPct val="100000"/>
              </a:lnSpc>
              <a:buNone/>
            </a:pPr>
            <a:endParaRPr b="0" lang="fr-CH" sz="1600" spc="-1" strike="noStrike">
              <a:latin typeface="Arial"/>
            </a:endParaRPr>
          </a:p>
          <a:p>
            <a:pPr>
              <a:lnSpc>
                <a:spcPct val="100000"/>
              </a:lnSpc>
              <a:buNone/>
            </a:pPr>
            <a:r>
              <a:rPr b="0" lang="en-US" sz="1600" spc="-1" strike="noStrike">
                <a:solidFill>
                  <a:srgbClr val="c9211e"/>
                </a:solidFill>
                <a:latin typeface="Times New Roman"/>
                <a:ea typeface="DejaVu Sans"/>
              </a:rPr>
              <a:t>Improperly scoped variables are big source of OMP bugs</a:t>
            </a:r>
            <a:endParaRPr b="0" lang="fr-CH" sz="1600" spc="-1" strike="noStrike">
              <a:latin typeface="Arial"/>
            </a:endParaRPr>
          </a:p>
          <a:p>
            <a:pPr>
              <a:lnSpc>
                <a:spcPct val="100000"/>
              </a:lnSpc>
              <a:buNone/>
            </a:pPr>
            <a:r>
              <a:rPr b="0" lang="en-US" sz="1600" spc="-1" strike="noStrike">
                <a:solidFill>
                  <a:srgbClr val="c9211e"/>
                </a:solidFill>
                <a:latin typeface="Times New Roman"/>
                <a:ea typeface="DejaVu Sans"/>
              </a:rPr>
              <a:t>	</a:t>
            </a:r>
            <a:r>
              <a:rPr b="0" lang="en-US" sz="1600" spc="-1" strike="noStrike">
                <a:solidFill>
                  <a:srgbClr val="c9211e"/>
                </a:solidFill>
                <a:latin typeface="Times New Roman"/>
                <a:ea typeface="DejaVu Sans"/>
              </a:rPr>
              <a:t>- Shared when should be private</a:t>
            </a:r>
            <a:endParaRPr b="0" lang="fr-CH" sz="1600" spc="-1" strike="noStrike">
              <a:latin typeface="Arial"/>
            </a:endParaRPr>
          </a:p>
          <a:p>
            <a:pPr>
              <a:lnSpc>
                <a:spcPct val="100000"/>
              </a:lnSpc>
              <a:buNone/>
            </a:pPr>
            <a:r>
              <a:rPr b="0" lang="fr-CH" sz="1600" spc="-1" strike="noStrike">
                <a:solidFill>
                  <a:srgbClr val="c9211e"/>
                </a:solidFill>
                <a:latin typeface="Times New Roman"/>
                <a:ea typeface="DejaVu Sans"/>
              </a:rPr>
              <a:t>	</a:t>
            </a:r>
            <a:r>
              <a:rPr b="0" lang="fr-CH" sz="1600" spc="-1" strike="noStrike">
                <a:solidFill>
                  <a:srgbClr val="c9211e"/>
                </a:solidFill>
                <a:latin typeface="Times New Roman"/>
                <a:ea typeface="DejaVu Sans"/>
              </a:rPr>
              <a:t>- Race condition</a:t>
            </a:r>
            <a:endParaRPr b="0" lang="fr-CH" sz="1600" spc="-1" strike="noStrike">
              <a:latin typeface="Arial"/>
            </a:endParaRPr>
          </a:p>
        </p:txBody>
      </p:sp>
      <p:sp>
        <p:nvSpPr>
          <p:cNvPr id="283" name=""/>
          <p:cNvSpPr/>
          <p:nvPr/>
        </p:nvSpPr>
        <p:spPr>
          <a:xfrm>
            <a:off x="2933640" y="4032000"/>
            <a:ext cx="577188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Tip: Safest is to use default (none) and declare by hand.</a:t>
            </a:r>
            <a:endParaRPr b="0" lang="fr-CH" sz="1600" spc="-1" strike="noStrike">
              <a:latin typeface="Arial"/>
            </a:endParaRPr>
          </a:p>
        </p:txBody>
      </p:sp>
      <p:pic>
        <p:nvPicPr>
          <p:cNvPr id="284" name="" descr=""/>
          <p:cNvPicPr/>
          <p:nvPr/>
        </p:nvPicPr>
        <p:blipFill>
          <a:blip r:embed="rId4"/>
          <a:stretch/>
        </p:blipFill>
        <p:spPr>
          <a:xfrm>
            <a:off x="720000" y="2160000"/>
            <a:ext cx="1636200" cy="1508040"/>
          </a:xfrm>
          <a:prstGeom prst="rect">
            <a:avLst/>
          </a:prstGeom>
          <a:ln w="1080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4"/>
          <p:cNvSpPr/>
          <p:nvPr/>
        </p:nvSpPr>
        <p:spPr>
          <a:xfrm>
            <a:off x="354960" y="22572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Barrier </a:t>
            </a:r>
            <a:endParaRPr b="0" lang="fr-CH" sz="2700" spc="-1" strike="noStrike">
              <a:latin typeface="Arial"/>
            </a:endParaRPr>
          </a:p>
        </p:txBody>
      </p:sp>
      <p:pic>
        <p:nvPicPr>
          <p:cNvPr id="286" name="" descr=""/>
          <p:cNvPicPr/>
          <p:nvPr/>
        </p:nvPicPr>
        <p:blipFill>
          <a:blip r:embed="rId1"/>
          <a:stretch/>
        </p:blipFill>
        <p:spPr>
          <a:xfrm>
            <a:off x="72000" y="2316240"/>
            <a:ext cx="1636200" cy="1508040"/>
          </a:xfrm>
          <a:prstGeom prst="rect">
            <a:avLst/>
          </a:prstGeom>
          <a:ln w="10800">
            <a:noFill/>
          </a:ln>
        </p:spPr>
      </p:pic>
      <p:sp>
        <p:nvSpPr>
          <p:cNvPr id="287" name=""/>
          <p:cNvSpPr/>
          <p:nvPr/>
        </p:nvSpPr>
        <p:spPr>
          <a:xfrm>
            <a:off x="1479960" y="2280240"/>
            <a:ext cx="8238600" cy="16221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When a thread reaches a barrier it only continues after all the threads in the same thread team have reached it</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Each barrier must be encountered by all threads in a team, or none at all</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The sequence of work-sharing regions and barrier regions encountered must be same for all threads in team</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Implicit barrier at the end of: do, parallel, single, workshare</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Caution Race Condition</a:t>
            </a:r>
            <a:endParaRPr b="0" lang="fr-CH" sz="2700" spc="-1" strike="noStrike">
              <a:latin typeface="Arial"/>
            </a:endParaRPr>
          </a:p>
        </p:txBody>
      </p:sp>
      <p:pic>
        <p:nvPicPr>
          <p:cNvPr id="289" name="" descr=""/>
          <p:cNvPicPr/>
          <p:nvPr/>
        </p:nvPicPr>
        <p:blipFill>
          <a:blip r:embed="rId1"/>
          <a:stretch/>
        </p:blipFill>
        <p:spPr>
          <a:xfrm>
            <a:off x="8960760" y="108360"/>
            <a:ext cx="954720" cy="954720"/>
          </a:xfrm>
          <a:prstGeom prst="rect">
            <a:avLst/>
          </a:prstGeom>
          <a:ln w="0">
            <a:noFill/>
          </a:ln>
        </p:spPr>
      </p:pic>
      <p:pic>
        <p:nvPicPr>
          <p:cNvPr id="290" name="" descr=""/>
          <p:cNvPicPr/>
          <p:nvPr/>
        </p:nvPicPr>
        <p:blipFill>
          <a:blip r:embed="rId2"/>
          <a:stretch/>
        </p:blipFill>
        <p:spPr>
          <a:xfrm>
            <a:off x="936000" y="4145760"/>
            <a:ext cx="4258440" cy="851760"/>
          </a:xfrm>
          <a:prstGeom prst="rect">
            <a:avLst/>
          </a:prstGeom>
          <a:ln w="0">
            <a:noFill/>
          </a:ln>
        </p:spPr>
      </p:pic>
      <p:sp>
        <p:nvSpPr>
          <p:cNvPr id="291" name=""/>
          <p:cNvSpPr/>
          <p:nvPr/>
        </p:nvSpPr>
        <p:spPr>
          <a:xfrm>
            <a:off x="1033560" y="2340000"/>
            <a:ext cx="5079960" cy="1364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When multiple threads simultaneously read/write</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Multiple OMP solutions</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Reduction</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Atomic</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Critical</a:t>
            </a:r>
            <a:endParaRPr b="0" lang="fr-CH" sz="1600" spc="-1" strike="noStrike">
              <a:latin typeface="Arial"/>
            </a:endParaRPr>
          </a:p>
        </p:txBody>
      </p:sp>
      <p:pic>
        <p:nvPicPr>
          <p:cNvPr id="292" name="" descr=""/>
          <p:cNvPicPr/>
          <p:nvPr/>
        </p:nvPicPr>
        <p:blipFill>
          <a:blip r:embed="rId3"/>
          <a:stretch/>
        </p:blipFill>
        <p:spPr>
          <a:xfrm>
            <a:off x="5411160" y="1620000"/>
            <a:ext cx="2862360" cy="2771640"/>
          </a:xfrm>
          <a:prstGeom prst="rect">
            <a:avLst/>
          </a:prstGeom>
          <a:ln w="0">
            <a:noFill/>
          </a:ln>
        </p:spPr>
      </p:pic>
      <p:sp>
        <p:nvSpPr>
          <p:cNvPr id="293" name=""/>
          <p:cNvSpPr/>
          <p:nvPr/>
        </p:nvSpPr>
        <p:spPr>
          <a:xfrm>
            <a:off x="6279120" y="4513320"/>
            <a:ext cx="145440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600" spc="-1" strike="noStrike">
                <a:solidFill>
                  <a:srgbClr val="000000"/>
                </a:solidFill>
                <a:latin typeface="Times New Roman"/>
                <a:ea typeface="DejaVu Sans"/>
              </a:rPr>
              <a:t>Should be 3!</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Critical Section</a:t>
            </a:r>
            <a:endParaRPr b="0" lang="fr-CH" sz="2700" spc="-1" strike="noStrike">
              <a:latin typeface="Arial"/>
            </a:endParaRPr>
          </a:p>
        </p:txBody>
      </p:sp>
      <p:pic>
        <p:nvPicPr>
          <p:cNvPr id="295" name="" descr=""/>
          <p:cNvPicPr/>
          <p:nvPr/>
        </p:nvPicPr>
        <p:blipFill>
          <a:blip r:embed="rId1"/>
          <a:stretch/>
        </p:blipFill>
        <p:spPr>
          <a:xfrm>
            <a:off x="8960760" y="108360"/>
            <a:ext cx="954720" cy="954720"/>
          </a:xfrm>
          <a:prstGeom prst="rect">
            <a:avLst/>
          </a:prstGeom>
          <a:ln w="0">
            <a:noFill/>
          </a:ln>
        </p:spPr>
      </p:pic>
      <p:pic>
        <p:nvPicPr>
          <p:cNvPr id="296" name="" descr=""/>
          <p:cNvPicPr/>
          <p:nvPr/>
        </p:nvPicPr>
        <p:blipFill>
          <a:blip r:embed="rId2"/>
          <a:stretch/>
        </p:blipFill>
        <p:spPr>
          <a:xfrm>
            <a:off x="1786320" y="2700000"/>
            <a:ext cx="2527200" cy="907560"/>
          </a:xfrm>
          <a:prstGeom prst="rect">
            <a:avLst/>
          </a:prstGeom>
          <a:ln w="0">
            <a:noFill/>
          </a:ln>
        </p:spPr>
      </p:pic>
      <p:pic>
        <p:nvPicPr>
          <p:cNvPr id="297" name="" descr=""/>
          <p:cNvPicPr/>
          <p:nvPr/>
        </p:nvPicPr>
        <p:blipFill>
          <a:blip r:embed="rId3"/>
          <a:stretch/>
        </p:blipFill>
        <p:spPr>
          <a:xfrm>
            <a:off x="5040000" y="1440000"/>
            <a:ext cx="3036960" cy="3546360"/>
          </a:xfrm>
          <a:prstGeom prst="rect">
            <a:avLst/>
          </a:prstGeom>
          <a:ln w="0">
            <a:noFill/>
          </a:ln>
        </p:spPr>
      </p:pic>
      <p:sp>
        <p:nvSpPr>
          <p:cNvPr id="298" name=""/>
          <p:cNvSpPr/>
          <p:nvPr/>
        </p:nvSpPr>
        <p:spPr>
          <a:xfrm>
            <a:off x="1440000" y="1706760"/>
            <a:ext cx="3612240" cy="986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600" spc="-1" strike="noStrike">
                <a:solidFill>
                  <a:srgbClr val="000000"/>
                </a:solidFill>
                <a:latin typeface="Times New Roman"/>
                <a:ea typeface="DejaVu Sans"/>
              </a:rPr>
              <a:t>One solution: use </a:t>
            </a:r>
            <a:r>
              <a:rPr b="0" lang="en-US" sz="1600" spc="-1" strike="noStrike">
                <a:solidFill>
                  <a:srgbClr val="000000"/>
                </a:solidFill>
                <a:latin typeface="Times New Roman"/>
                <a:ea typeface="DejaVu Sans"/>
              </a:rPr>
              <a:t>critical</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Only one tread at a time can execute </a:t>
            </a:r>
            <a:r>
              <a:rPr b="0" lang="fr-CH" sz="1600" spc="-1" strike="noStrike">
                <a:solidFill>
                  <a:srgbClr val="000000"/>
                </a:solidFill>
                <a:latin typeface="Times New Roman"/>
                <a:ea typeface="DejaVu Sans"/>
              </a:rPr>
              <a:t>a </a:t>
            </a:r>
            <a:r>
              <a:rPr b="0" lang="en-US" sz="1600" spc="-1" strike="noStrike">
                <a:solidFill>
                  <a:srgbClr val="000000"/>
                </a:solidFill>
                <a:latin typeface="Times New Roman"/>
                <a:ea typeface="DejaVu Sans"/>
              </a:rPr>
              <a:t>critical</a:t>
            </a:r>
            <a:r>
              <a:rPr b="0" lang="fr-CH" sz="1600" spc="-1" strike="noStrike">
                <a:solidFill>
                  <a:srgbClr val="000000"/>
                </a:solidFill>
                <a:latin typeface="Times New Roman"/>
                <a:ea typeface="DejaVu Sans"/>
              </a:rPr>
              <a:t> section</a:t>
            </a:r>
            <a:endParaRPr b="0" lang="fr-CH" sz="1600" spc="-1" strike="noStrike">
              <a:latin typeface="Arial"/>
            </a:endParaRPr>
          </a:p>
        </p:txBody>
      </p:sp>
      <p:sp>
        <p:nvSpPr>
          <p:cNvPr id="299" name=""/>
          <p:cNvSpPr/>
          <p:nvPr/>
        </p:nvSpPr>
        <p:spPr>
          <a:xfrm>
            <a:off x="1476000" y="3749400"/>
            <a:ext cx="2885400" cy="85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Downside</a:t>
            </a:r>
            <a:r>
              <a:rPr b="0" lang="fr-CH" sz="1600" spc="-1" strike="noStrike">
                <a:solidFill>
                  <a:srgbClr val="000000"/>
                </a:solidFill>
                <a:latin typeface="Times New Roman"/>
                <a:ea typeface="DejaVu Sans"/>
              </a:rPr>
              <a:t> ?</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SLOOOOWWW</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Overhead and serialization</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Atomic</a:t>
            </a:r>
            <a:endParaRPr b="0" lang="fr-CH" sz="2700" spc="-1" strike="noStrike">
              <a:latin typeface="Arial"/>
            </a:endParaRPr>
          </a:p>
        </p:txBody>
      </p:sp>
      <p:pic>
        <p:nvPicPr>
          <p:cNvPr id="301" name="" descr=""/>
          <p:cNvPicPr/>
          <p:nvPr/>
        </p:nvPicPr>
        <p:blipFill>
          <a:blip r:embed="rId1"/>
          <a:stretch/>
        </p:blipFill>
        <p:spPr>
          <a:xfrm>
            <a:off x="8960760" y="108360"/>
            <a:ext cx="954720" cy="954720"/>
          </a:xfrm>
          <a:prstGeom prst="rect">
            <a:avLst/>
          </a:prstGeom>
          <a:ln w="0">
            <a:noFill/>
          </a:ln>
        </p:spPr>
      </p:pic>
      <p:pic>
        <p:nvPicPr>
          <p:cNvPr id="302" name="" descr=""/>
          <p:cNvPicPr/>
          <p:nvPr/>
        </p:nvPicPr>
        <p:blipFill>
          <a:blip r:embed="rId2"/>
          <a:stretch/>
        </p:blipFill>
        <p:spPr>
          <a:xfrm>
            <a:off x="1863720" y="2943360"/>
            <a:ext cx="2629800" cy="794160"/>
          </a:xfrm>
          <a:prstGeom prst="rect">
            <a:avLst/>
          </a:prstGeom>
          <a:ln w="0">
            <a:noFill/>
          </a:ln>
        </p:spPr>
      </p:pic>
      <p:pic>
        <p:nvPicPr>
          <p:cNvPr id="303" name="" descr=""/>
          <p:cNvPicPr/>
          <p:nvPr/>
        </p:nvPicPr>
        <p:blipFill>
          <a:blip r:embed="rId3"/>
          <a:stretch/>
        </p:blipFill>
        <p:spPr>
          <a:xfrm>
            <a:off x="5220000" y="1440000"/>
            <a:ext cx="3083400" cy="3579840"/>
          </a:xfrm>
          <a:prstGeom prst="rect">
            <a:avLst/>
          </a:prstGeom>
          <a:ln w="0">
            <a:noFill/>
          </a:ln>
        </p:spPr>
      </p:pic>
      <p:sp>
        <p:nvSpPr>
          <p:cNvPr id="304" name=""/>
          <p:cNvSpPr/>
          <p:nvPr/>
        </p:nvSpPr>
        <p:spPr>
          <a:xfrm>
            <a:off x="1953000" y="1913400"/>
            <a:ext cx="2900520" cy="85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Atomics like "mini" </a:t>
            </a:r>
            <a:r>
              <a:rPr b="0" lang="en-US" sz="1400" spc="-1" strike="noStrike">
                <a:solidFill>
                  <a:srgbClr val="000000"/>
                </a:solidFill>
                <a:latin typeface="Times New Roman"/>
                <a:ea typeface="DejaVu Sans"/>
              </a:rPr>
              <a:t>critical</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Only</a:t>
            </a:r>
            <a:r>
              <a:rPr b="0" lang="fr-CH" sz="1400" spc="-1" strike="noStrike">
                <a:solidFill>
                  <a:srgbClr val="000000"/>
                </a:solidFill>
                <a:latin typeface="Times New Roman"/>
                <a:ea typeface="DejaVu Sans"/>
              </a:rPr>
              <a:t> one line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Certain limitations</a:t>
            </a:r>
            <a:endParaRPr b="0" lang="fr-CH" sz="1400" spc="-1" strike="noStrike">
              <a:latin typeface="Arial"/>
            </a:endParaRPr>
          </a:p>
        </p:txBody>
      </p:sp>
      <p:sp>
        <p:nvSpPr>
          <p:cNvPr id="305" name=""/>
          <p:cNvSpPr/>
          <p:nvPr/>
        </p:nvSpPr>
        <p:spPr>
          <a:xfrm>
            <a:off x="1913040" y="3924000"/>
            <a:ext cx="2760480" cy="596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Hardware controlled</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Less overhead the critical</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360000" y="225720"/>
            <a:ext cx="9348840" cy="70776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Parallel Programming: Overview</a:t>
            </a:r>
            <a:endParaRPr b="0" lang="fr-CH" sz="2700" spc="-1" strike="noStrike">
              <a:latin typeface="Arial"/>
            </a:endParaRPr>
          </a:p>
        </p:txBody>
      </p:sp>
      <p:sp>
        <p:nvSpPr>
          <p:cNvPr id="214" name="PlaceHolder 2"/>
          <p:cNvSpPr>
            <a:spLocks noGrp="1"/>
          </p:cNvSpPr>
          <p:nvPr>
            <p:ph/>
          </p:nvPr>
        </p:nvSpPr>
        <p:spPr>
          <a:xfrm>
            <a:off x="2379960" y="2126160"/>
            <a:ext cx="6254640" cy="1828440"/>
          </a:xfrm>
          <a:prstGeom prst="rect">
            <a:avLst/>
          </a:prstGeom>
          <a:noFill/>
          <a:ln w="0">
            <a:noFill/>
          </a:ln>
        </p:spPr>
        <p:txBody>
          <a:bodyPr lIns="0" rIns="0" tIns="0" bIns="0" anchor="t">
            <a:normAutofit/>
          </a:bodyPr>
          <a:p>
            <a:pPr>
              <a:lnSpc>
                <a:spcPct val="100000"/>
              </a:lnSpc>
              <a:spcAft>
                <a:spcPts val="1057"/>
              </a:spcAft>
              <a:buNone/>
              <a:tabLst>
                <a:tab algn="l" pos="0"/>
              </a:tabLst>
            </a:pPr>
            <a:endParaRPr b="0" lang="fr-CH" sz="1600" spc="-1" strike="noStrike">
              <a:latin typeface="Arial"/>
            </a:endParaRPr>
          </a:p>
          <a:p>
            <a:pPr marL="1080000">
              <a:lnSpc>
                <a:spcPct val="100000"/>
              </a:lnSpc>
              <a:spcAft>
                <a:spcPts val="1057"/>
              </a:spcAft>
              <a:buNone/>
              <a:tabLst>
                <a:tab algn="l" pos="0"/>
              </a:tabLst>
            </a:pPr>
            <a:r>
              <a:rPr b="1" lang="en-US" sz="1600" spc="-1" strike="noStrike">
                <a:solidFill>
                  <a:srgbClr val="c9211e"/>
                </a:solidFill>
                <a:latin typeface="Liberation Serif;Times New Roman"/>
                <a:ea typeface="Songti SC"/>
              </a:rPr>
              <a:t>P</a:t>
            </a:r>
            <a:r>
              <a:rPr b="1" lang="en-US" sz="1600" spc="-1" strike="noStrike">
                <a:solidFill>
                  <a:srgbClr val="000000"/>
                </a:solidFill>
                <a:latin typeface="Liberation Serif;Times New Roman"/>
                <a:ea typeface="Songti SC"/>
              </a:rPr>
              <a:t>rogramming </a:t>
            </a:r>
            <a:r>
              <a:rPr b="1" lang="en-US" sz="1600" spc="-1" strike="noStrike">
                <a:solidFill>
                  <a:srgbClr val="c9211e"/>
                </a:solidFill>
                <a:latin typeface="Liberation Serif;Times New Roman"/>
                <a:ea typeface="Songti SC"/>
              </a:rPr>
              <a:t>I</a:t>
            </a:r>
            <a:r>
              <a:rPr b="1" lang="en-US" sz="1600" spc="-1" strike="noStrike">
                <a:solidFill>
                  <a:srgbClr val="000000"/>
                </a:solidFill>
                <a:latin typeface="Liberation Serif;Times New Roman"/>
                <a:ea typeface="Songti SC"/>
              </a:rPr>
              <a:t>nterface for </a:t>
            </a:r>
            <a:r>
              <a:rPr b="1" lang="en-US" sz="1600" spc="-1" strike="noStrike">
                <a:solidFill>
                  <a:srgbClr val="c9211e"/>
                </a:solidFill>
                <a:latin typeface="Liberation Serif;Times New Roman"/>
                <a:ea typeface="Songti SC"/>
              </a:rPr>
              <a:t>p</a:t>
            </a:r>
            <a:r>
              <a:rPr b="1" lang="en-US" sz="1600" spc="-1" strike="noStrike">
                <a:solidFill>
                  <a:srgbClr val="000000"/>
                </a:solidFill>
                <a:latin typeface="Liberation Serif;Times New Roman"/>
                <a:ea typeface="Songti SC"/>
              </a:rPr>
              <a:t>arallel </a:t>
            </a:r>
            <a:r>
              <a:rPr b="1" lang="en-US" sz="1600" spc="-1" strike="noStrike">
                <a:solidFill>
                  <a:srgbClr val="c9211e"/>
                </a:solidFill>
                <a:latin typeface="Liberation Serif;Times New Roman"/>
                <a:ea typeface="Songti SC"/>
              </a:rPr>
              <a:t>c</a:t>
            </a:r>
            <a:r>
              <a:rPr b="1" lang="en-US" sz="1600" spc="-1" strike="noStrike">
                <a:solidFill>
                  <a:srgbClr val="000000"/>
                </a:solidFill>
                <a:latin typeface="Liberation Serif;Times New Roman"/>
                <a:ea typeface="Songti SC"/>
              </a:rPr>
              <a:t>omputing </a:t>
            </a:r>
            <a:endParaRPr b="0" lang="fr-CH" sz="1600" spc="-1" strike="noStrike">
              <a:latin typeface="Arial"/>
            </a:endParaRPr>
          </a:p>
          <a:p>
            <a:pPr marL="1440000">
              <a:lnSpc>
                <a:spcPct val="100000"/>
              </a:lnSpc>
              <a:spcAft>
                <a:spcPts val="1057"/>
              </a:spcAft>
              <a:buNone/>
              <a:tabLst>
                <a:tab algn="l" pos="0"/>
              </a:tabLst>
            </a:pPr>
            <a:r>
              <a:rPr b="0" lang="en-US" sz="1400" spc="-1" strike="noStrike">
                <a:solidFill>
                  <a:srgbClr val="000000"/>
                </a:solidFill>
                <a:latin typeface="Liberation Serif;Times New Roman"/>
                <a:ea typeface="Songti SC"/>
              </a:rPr>
              <a:t>OpenMP (Open Multi-Processing)</a:t>
            </a:r>
            <a:endParaRPr b="0" lang="fr-CH" sz="1400" spc="-1" strike="noStrike">
              <a:latin typeface="Arial"/>
            </a:endParaRPr>
          </a:p>
          <a:p>
            <a:pPr marL="1440000">
              <a:lnSpc>
                <a:spcPct val="100000"/>
              </a:lnSpc>
              <a:spcAft>
                <a:spcPts val="1057"/>
              </a:spcAft>
              <a:buNone/>
              <a:tabLst>
                <a:tab algn="l" pos="0"/>
              </a:tabLst>
            </a:pPr>
            <a:endParaRPr b="0" lang="fr-CH" sz="1400" spc="-1" strike="noStrike">
              <a:latin typeface="Arial"/>
            </a:endParaRPr>
          </a:p>
          <a:p>
            <a:pPr marL="720000">
              <a:lnSpc>
                <a:spcPct val="100000"/>
              </a:lnSpc>
              <a:spcAft>
                <a:spcPts val="1057"/>
              </a:spcAft>
              <a:buNone/>
              <a:tabLst>
                <a:tab algn="l" pos="0"/>
              </a:tabLst>
            </a:pPr>
            <a:endParaRPr b="0" lang="fr-CH" sz="14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11520">
              <a:lnSpc>
                <a:spcPct val="100000"/>
              </a:lnSpc>
              <a:spcAft>
                <a:spcPts val="1057"/>
              </a:spcAft>
              <a:buNone/>
              <a:tabLst>
                <a:tab algn="l" pos="0"/>
              </a:tabLst>
            </a:pPr>
            <a:endParaRPr b="0" lang="fr-CH" sz="1600" spc="-1" strike="noStrike">
              <a:latin typeface="Arial"/>
            </a:endParaRPr>
          </a:p>
          <a:p>
            <a:pPr marL="11520">
              <a:lnSpc>
                <a:spcPct val="100000"/>
              </a:lnSpc>
              <a:spcAft>
                <a:spcPts val="1057"/>
              </a:spcAft>
              <a:buNone/>
              <a:tabLst>
                <a:tab algn="l" pos="0"/>
              </a:tabLst>
            </a:pPr>
            <a:endParaRPr b="0" lang="fr-CH" sz="1600" spc="-1" strike="noStrike">
              <a:latin typeface="Arial"/>
            </a:endParaRPr>
          </a:p>
          <a:p>
            <a:pPr marL="11520">
              <a:lnSpc>
                <a:spcPct val="115000"/>
              </a:lnSpc>
              <a:spcAft>
                <a:spcPts val="1236"/>
              </a:spcAft>
              <a:buNone/>
              <a:tabLst>
                <a:tab algn="l" pos="0"/>
              </a:tabLst>
            </a:pPr>
            <a:endParaRPr b="0" lang="fr-CH" sz="1400" spc="-1" strike="noStrike">
              <a:latin typeface="Arial"/>
            </a:endParaRPr>
          </a:p>
          <a:p>
            <a:pPr marL="11520">
              <a:lnSpc>
                <a:spcPct val="115000"/>
              </a:lnSpc>
              <a:spcAft>
                <a:spcPts val="1236"/>
              </a:spcAft>
              <a:buNone/>
              <a:tabLst>
                <a:tab algn="l" pos="0"/>
              </a:tabLst>
            </a:pPr>
            <a:endParaRPr b="0" lang="fr-CH" sz="1400" spc="-1" strike="noStrike">
              <a:latin typeface="Arial"/>
            </a:endParaRPr>
          </a:p>
        </p:txBody>
      </p:sp>
      <p:pic>
        <p:nvPicPr>
          <p:cNvPr id="215" name="Picture 3" descr=""/>
          <p:cNvPicPr/>
          <p:nvPr/>
        </p:nvPicPr>
        <p:blipFill>
          <a:blip r:embed="rId1"/>
          <a:srcRect l="5861" t="0" r="3730" b="0"/>
          <a:stretch/>
        </p:blipFill>
        <p:spPr>
          <a:xfrm>
            <a:off x="1260000" y="2287800"/>
            <a:ext cx="1072440" cy="2640240"/>
          </a:xfrm>
          <a:prstGeom prst="rect">
            <a:avLst/>
          </a:prstGeom>
          <a:ln w="0">
            <a:noFill/>
          </a:ln>
        </p:spPr>
      </p:pic>
      <p:sp>
        <p:nvSpPr>
          <p:cNvPr id="216" name="Text Box 3"/>
          <p:cNvSpPr/>
          <p:nvPr/>
        </p:nvSpPr>
        <p:spPr>
          <a:xfrm>
            <a:off x="1599120" y="2103840"/>
            <a:ext cx="1409760" cy="4701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ormAutofit/>
          </a:bodyPr>
          <a:p>
            <a:pPr>
              <a:lnSpc>
                <a:spcPct val="104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 algn="l" pos="10515600"/>
              </a:tabLst>
            </a:pPr>
            <a:r>
              <a:rPr b="1" lang="en-US" sz="2000" spc="-1" strike="noStrike">
                <a:solidFill>
                  <a:srgbClr val="ff0000"/>
                </a:solidFill>
                <a:latin typeface="Source Sans Pro"/>
                <a:ea typeface="DejaVu Sans"/>
              </a:rPr>
              <a:t>G</a:t>
            </a:r>
            <a:r>
              <a:rPr b="1" lang="en-US" sz="2000" spc="-1" strike="noStrike">
                <a:solidFill>
                  <a:srgbClr val="000000"/>
                </a:solidFill>
                <a:latin typeface="Source Sans Pro"/>
                <a:ea typeface="DejaVu Sans"/>
              </a:rPr>
              <a:t>OAL</a:t>
            </a:r>
            <a:endParaRPr b="0" lang="fr-CH" sz="2000" spc="-1" strike="noStrike">
              <a:latin typeface="Arial"/>
            </a:endParaRPr>
          </a:p>
        </p:txBody>
      </p:sp>
      <p:sp>
        <p:nvSpPr>
          <p:cNvPr id="217" name="PlaceHolder 11"/>
          <p:cNvSpPr/>
          <p:nvPr/>
        </p:nvSpPr>
        <p:spPr>
          <a:xfrm>
            <a:off x="8460000" y="1296000"/>
            <a:ext cx="1502640" cy="496440"/>
          </a:xfrm>
          <a:prstGeom prst="rect">
            <a:avLst/>
          </a:prstGeom>
          <a:noFill/>
          <a:ln w="0">
            <a:noFill/>
          </a:ln>
        </p:spPr>
        <p:style>
          <a:lnRef idx="0"/>
          <a:fillRef idx="0"/>
          <a:effectRef idx="0"/>
          <a:fontRef idx="minor"/>
        </p:style>
        <p:txBody>
          <a:bodyPr lIns="0" rIns="0" tIns="0" bIns="0" anchor="t">
            <a:normAutofit/>
          </a:bodyPr>
          <a:p>
            <a:pPr>
              <a:lnSpc>
                <a:spcPct val="100000"/>
              </a:lnSpc>
              <a:spcAft>
                <a:spcPts val="1057"/>
              </a:spcAft>
              <a:buNone/>
              <a:tabLst>
                <a:tab algn="l" pos="0"/>
              </a:tabLst>
            </a:pPr>
            <a:r>
              <a:rPr b="1" lang="en-US" sz="1600" spc="-1" strike="noStrike">
                <a:solidFill>
                  <a:srgbClr val="0000ff"/>
                </a:solidFill>
                <a:latin typeface="Liberation Serif;Times New Roman"/>
                <a:ea typeface="Songti SC"/>
              </a:rPr>
              <a:t>S</a:t>
            </a:r>
            <a:r>
              <a:rPr b="1" lang="en-US" sz="1600" spc="-1" strike="noStrike">
                <a:solidFill>
                  <a:srgbClr val="000000"/>
                </a:solidFill>
                <a:latin typeface="Liberation Serif;Times New Roman"/>
                <a:ea typeface="Songti SC"/>
              </a:rPr>
              <a:t>ESSION 3/6</a:t>
            </a:r>
            <a:endParaRPr b="0" lang="fr-CH" sz="16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11520">
              <a:lnSpc>
                <a:spcPct val="100000"/>
              </a:lnSpc>
              <a:spcAft>
                <a:spcPts val="1057"/>
              </a:spcAft>
              <a:buNone/>
              <a:tabLst>
                <a:tab algn="l" pos="0"/>
              </a:tabLst>
            </a:pPr>
            <a:endParaRPr b="0" lang="fr-CH" sz="1600" spc="-1" strike="noStrike">
              <a:latin typeface="Arial"/>
            </a:endParaRPr>
          </a:p>
          <a:p>
            <a:pPr marL="11520">
              <a:lnSpc>
                <a:spcPct val="100000"/>
              </a:lnSpc>
              <a:spcAft>
                <a:spcPts val="1057"/>
              </a:spcAft>
              <a:buNone/>
              <a:tabLst>
                <a:tab algn="l" pos="0"/>
              </a:tabLst>
            </a:pPr>
            <a:endParaRPr b="0" lang="fr-CH" sz="1600" spc="-1" strike="noStrike">
              <a:latin typeface="Arial"/>
            </a:endParaRPr>
          </a:p>
          <a:p>
            <a:pPr marL="11520">
              <a:lnSpc>
                <a:spcPct val="115000"/>
              </a:lnSpc>
              <a:spcAft>
                <a:spcPts val="1236"/>
              </a:spcAft>
              <a:buNone/>
              <a:tabLst>
                <a:tab algn="l" pos="0"/>
              </a:tabLst>
            </a:pPr>
            <a:endParaRPr b="0" lang="fr-CH" sz="1400" spc="-1" strike="noStrike">
              <a:latin typeface="Arial"/>
            </a:endParaRPr>
          </a:p>
          <a:p>
            <a:pPr marL="11520">
              <a:lnSpc>
                <a:spcPct val="115000"/>
              </a:lnSpc>
              <a:spcAft>
                <a:spcPts val="1236"/>
              </a:spcAft>
              <a:buNone/>
              <a:tabLst>
                <a:tab algn="l" pos="0"/>
              </a:tabLst>
            </a:pP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Reduction</a:t>
            </a:r>
            <a:endParaRPr b="0" lang="fr-CH" sz="2700" spc="-1" strike="noStrike">
              <a:latin typeface="Arial"/>
            </a:endParaRPr>
          </a:p>
        </p:txBody>
      </p:sp>
      <p:pic>
        <p:nvPicPr>
          <p:cNvPr id="307" name="" descr=""/>
          <p:cNvPicPr/>
          <p:nvPr/>
        </p:nvPicPr>
        <p:blipFill>
          <a:blip r:embed="rId1"/>
          <a:stretch/>
        </p:blipFill>
        <p:spPr>
          <a:xfrm>
            <a:off x="4680000" y="3156480"/>
            <a:ext cx="5319720" cy="2234880"/>
          </a:xfrm>
          <a:prstGeom prst="rect">
            <a:avLst/>
          </a:prstGeom>
          <a:ln w="0">
            <a:noFill/>
          </a:ln>
        </p:spPr>
      </p:pic>
      <p:pic>
        <p:nvPicPr>
          <p:cNvPr id="308" name="" descr=""/>
          <p:cNvPicPr/>
          <p:nvPr/>
        </p:nvPicPr>
        <p:blipFill>
          <a:blip r:embed="rId2"/>
          <a:stretch/>
        </p:blipFill>
        <p:spPr>
          <a:xfrm>
            <a:off x="8960760" y="108360"/>
            <a:ext cx="954720" cy="954720"/>
          </a:xfrm>
          <a:prstGeom prst="rect">
            <a:avLst/>
          </a:prstGeom>
          <a:ln w="0">
            <a:noFill/>
          </a:ln>
        </p:spPr>
      </p:pic>
      <p:pic>
        <p:nvPicPr>
          <p:cNvPr id="309" name="" descr=""/>
          <p:cNvPicPr/>
          <p:nvPr/>
        </p:nvPicPr>
        <p:blipFill>
          <a:blip r:embed="rId3"/>
          <a:stretch/>
        </p:blipFill>
        <p:spPr>
          <a:xfrm>
            <a:off x="180000" y="1260000"/>
            <a:ext cx="5359320" cy="574200"/>
          </a:xfrm>
          <a:prstGeom prst="rect">
            <a:avLst/>
          </a:prstGeom>
          <a:ln w="0">
            <a:noFill/>
          </a:ln>
        </p:spPr>
      </p:pic>
      <p:sp>
        <p:nvSpPr>
          <p:cNvPr id="310" name=""/>
          <p:cNvSpPr/>
          <p:nvPr/>
        </p:nvSpPr>
        <p:spPr>
          <a:xfrm>
            <a:off x="213480" y="1740240"/>
            <a:ext cx="6351120" cy="1620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600" spc="-1" strike="noStrike">
                <a:solidFill>
                  <a:srgbClr val="000000"/>
                </a:solidFill>
                <a:latin typeface="Times New Roman"/>
                <a:ea typeface="DejaVu Sans"/>
              </a:rPr>
              <a:t>Avoids race condition</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Reduce variable must be </a:t>
            </a:r>
            <a:r>
              <a:rPr b="0" lang="en-US" sz="1600" spc="-1" strike="noStrike">
                <a:solidFill>
                  <a:srgbClr val="000000"/>
                </a:solidFill>
                <a:latin typeface="Times New Roman"/>
                <a:ea typeface="DejaVu Sans"/>
              </a:rPr>
              <a:t>shared</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Makes variable private, then performs operator at end of loop</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operator cannot be overloaded (c++)</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One of: +,*,-,/ (and &amp;,^,|,&amp;&amp;,||)</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OpenMP 3.1: added min and max for c/c++</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Scheduling omp for</a:t>
            </a:r>
            <a:endParaRPr b="0" lang="fr-CH" sz="2700" spc="-1" strike="noStrike">
              <a:latin typeface="Arial"/>
            </a:endParaRPr>
          </a:p>
        </p:txBody>
      </p:sp>
      <p:pic>
        <p:nvPicPr>
          <p:cNvPr id="312" name="" descr=""/>
          <p:cNvPicPr/>
          <p:nvPr/>
        </p:nvPicPr>
        <p:blipFill>
          <a:blip r:embed="rId1"/>
          <a:stretch/>
        </p:blipFill>
        <p:spPr>
          <a:xfrm>
            <a:off x="8960760" y="108360"/>
            <a:ext cx="954720" cy="954720"/>
          </a:xfrm>
          <a:prstGeom prst="rect">
            <a:avLst/>
          </a:prstGeom>
          <a:ln w="0">
            <a:noFill/>
          </a:ln>
        </p:spPr>
      </p:pic>
      <p:pic>
        <p:nvPicPr>
          <p:cNvPr id="313" name="" descr=""/>
          <p:cNvPicPr/>
          <p:nvPr/>
        </p:nvPicPr>
        <p:blipFill>
          <a:blip r:embed="rId2"/>
          <a:stretch/>
        </p:blipFill>
        <p:spPr>
          <a:xfrm>
            <a:off x="1938240" y="2741760"/>
            <a:ext cx="6155280" cy="2291760"/>
          </a:xfrm>
          <a:prstGeom prst="rect">
            <a:avLst/>
          </a:prstGeom>
          <a:ln w="0">
            <a:noFill/>
          </a:ln>
        </p:spPr>
      </p:pic>
      <p:sp>
        <p:nvSpPr>
          <p:cNvPr id="314" name=""/>
          <p:cNvSpPr/>
          <p:nvPr/>
        </p:nvSpPr>
        <p:spPr>
          <a:xfrm>
            <a:off x="2555640" y="1456200"/>
            <a:ext cx="5122800" cy="1108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600" spc="-1" strike="noStrike">
                <a:solidFill>
                  <a:srgbClr val="000000"/>
                </a:solidFill>
                <a:latin typeface="Times New Roman"/>
                <a:ea typeface="DejaVu Sans"/>
              </a:rPr>
              <a:t>How </a:t>
            </a:r>
            <a:r>
              <a:rPr b="0" lang="en-US" sz="1600" spc="-1" strike="noStrike">
                <a:solidFill>
                  <a:srgbClr val="000000"/>
                </a:solidFill>
                <a:latin typeface="Times New Roman"/>
                <a:ea typeface="DejaVu Sans"/>
              </a:rPr>
              <a:t>does</a:t>
            </a:r>
            <a:r>
              <a:rPr b="0" lang="fr-CH" sz="1600" spc="-1" strike="noStrike">
                <a:solidFill>
                  <a:srgbClr val="000000"/>
                </a:solidFill>
                <a:latin typeface="Times New Roman"/>
                <a:ea typeface="DejaVu Sans"/>
              </a:rPr>
              <a:t> a loop get </a:t>
            </a:r>
            <a:r>
              <a:rPr b="0" lang="en-US" sz="1600" spc="-1" strike="noStrike">
                <a:solidFill>
                  <a:srgbClr val="000000"/>
                </a:solidFill>
                <a:latin typeface="Times New Roman"/>
                <a:ea typeface="DejaVu Sans"/>
              </a:rPr>
              <a:t>split</a:t>
            </a:r>
            <a:r>
              <a:rPr b="0" lang="fr-CH" sz="1600" spc="-1" strike="noStrike">
                <a:solidFill>
                  <a:srgbClr val="000000"/>
                </a:solidFill>
                <a:latin typeface="Times New Roman"/>
                <a:ea typeface="DejaVu Sans"/>
              </a:rPr>
              <a:t> up ?</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i="1" lang="fr-CH" sz="1600" spc="-1" strike="noStrike">
                <a:solidFill>
                  <a:srgbClr val="000000"/>
                </a:solidFill>
                <a:latin typeface="Times New Roman"/>
                <a:ea typeface="DejaVu Sans"/>
              </a:rPr>
              <a:t>In MPI, we have to do it manually</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If you do not tell what to do, the compiler decides</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Usually</a:t>
            </a:r>
            <a:r>
              <a:rPr b="0" lang="fr-CH" sz="1600" spc="-1" strike="noStrike">
                <a:solidFill>
                  <a:srgbClr val="000000"/>
                </a:solidFill>
                <a:latin typeface="Times New Roman"/>
                <a:ea typeface="DejaVu Sans"/>
              </a:rPr>
              <a:t> compiler </a:t>
            </a:r>
            <a:r>
              <a:rPr b="0" lang="en-US" sz="1600" spc="-1" strike="noStrike">
                <a:solidFill>
                  <a:srgbClr val="000000"/>
                </a:solidFill>
                <a:latin typeface="Times New Roman"/>
                <a:ea typeface="DejaVu Sans"/>
              </a:rPr>
              <a:t>chooses</a:t>
            </a:r>
            <a:r>
              <a:rPr b="0" lang="fr-CH" sz="1600" spc="-1" strike="noStrike">
                <a:solidFill>
                  <a:srgbClr val="000000"/>
                </a:solidFill>
                <a:latin typeface="Times New Roman"/>
                <a:ea typeface="DejaVu Sans"/>
              </a:rPr>
              <a:t> "static" - chunks of N/p</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Static Scheduling</a:t>
            </a:r>
            <a:endParaRPr b="0" lang="fr-CH" sz="2700" spc="-1" strike="noStrike">
              <a:latin typeface="Arial"/>
            </a:endParaRPr>
          </a:p>
        </p:txBody>
      </p:sp>
      <p:pic>
        <p:nvPicPr>
          <p:cNvPr id="316" name="" descr=""/>
          <p:cNvPicPr/>
          <p:nvPr/>
        </p:nvPicPr>
        <p:blipFill>
          <a:blip r:embed="rId1"/>
          <a:stretch/>
        </p:blipFill>
        <p:spPr>
          <a:xfrm>
            <a:off x="8960760" y="108360"/>
            <a:ext cx="954720" cy="954720"/>
          </a:xfrm>
          <a:prstGeom prst="rect">
            <a:avLst/>
          </a:prstGeom>
          <a:ln w="0">
            <a:noFill/>
          </a:ln>
        </p:spPr>
      </p:pic>
      <p:pic>
        <p:nvPicPr>
          <p:cNvPr id="317" name="" descr=""/>
          <p:cNvPicPr/>
          <p:nvPr/>
        </p:nvPicPr>
        <p:blipFill>
          <a:blip r:embed="rId2"/>
          <a:stretch/>
        </p:blipFill>
        <p:spPr>
          <a:xfrm>
            <a:off x="1945080" y="2111760"/>
            <a:ext cx="5788440" cy="2021760"/>
          </a:xfrm>
          <a:prstGeom prst="rect">
            <a:avLst/>
          </a:prstGeom>
          <a:ln w="0">
            <a:noFill/>
          </a:ln>
        </p:spPr>
      </p:pic>
      <p:sp>
        <p:nvSpPr>
          <p:cNvPr id="318" name=""/>
          <p:cNvSpPr/>
          <p:nvPr/>
        </p:nvSpPr>
        <p:spPr>
          <a:xfrm>
            <a:off x="2469240" y="1624320"/>
            <a:ext cx="515160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You can tell the compiler what size chunks to take.</a:t>
            </a:r>
            <a:endParaRPr b="0" lang="fr-CH" sz="1600" spc="-1" strike="noStrike">
              <a:latin typeface="Arial"/>
            </a:endParaRPr>
          </a:p>
        </p:txBody>
      </p:sp>
      <p:sp>
        <p:nvSpPr>
          <p:cNvPr id="319" name=""/>
          <p:cNvSpPr/>
          <p:nvPr/>
        </p:nvSpPr>
        <p:spPr>
          <a:xfrm>
            <a:off x="1620000" y="4257360"/>
            <a:ext cx="7553520" cy="596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Keeps</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assigning</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chunks</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until</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done.</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Chunk size that is not a multiple of the loop will results in thread with uneven numbers.</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Problem with Static Scheduling</a:t>
            </a:r>
            <a:endParaRPr b="0" lang="fr-CH" sz="2700" spc="-1" strike="noStrike">
              <a:latin typeface="Arial"/>
            </a:endParaRPr>
          </a:p>
        </p:txBody>
      </p:sp>
      <p:pic>
        <p:nvPicPr>
          <p:cNvPr id="321" name="" descr=""/>
          <p:cNvPicPr/>
          <p:nvPr/>
        </p:nvPicPr>
        <p:blipFill>
          <a:blip r:embed="rId1"/>
          <a:stretch/>
        </p:blipFill>
        <p:spPr>
          <a:xfrm>
            <a:off x="8960760" y="108360"/>
            <a:ext cx="954720" cy="954720"/>
          </a:xfrm>
          <a:prstGeom prst="rect">
            <a:avLst/>
          </a:prstGeom>
          <a:ln w="0">
            <a:noFill/>
          </a:ln>
        </p:spPr>
      </p:pic>
      <p:pic>
        <p:nvPicPr>
          <p:cNvPr id="322" name="" descr=""/>
          <p:cNvPicPr/>
          <p:nvPr/>
        </p:nvPicPr>
        <p:blipFill>
          <a:blip r:embed="rId2"/>
          <a:stretch/>
        </p:blipFill>
        <p:spPr>
          <a:xfrm>
            <a:off x="2008800" y="2488320"/>
            <a:ext cx="5544720" cy="2185200"/>
          </a:xfrm>
          <a:prstGeom prst="rect">
            <a:avLst/>
          </a:prstGeom>
          <a:ln w="0">
            <a:noFill/>
          </a:ln>
        </p:spPr>
      </p:pic>
      <p:sp>
        <p:nvSpPr>
          <p:cNvPr id="323" name=""/>
          <p:cNvSpPr/>
          <p:nvPr/>
        </p:nvSpPr>
        <p:spPr>
          <a:xfrm>
            <a:off x="1411560" y="1748160"/>
            <a:ext cx="7266960" cy="596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What happens if loop iterations do not take the same amount of time ?</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Load</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imbalance</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Dynamic Scheduling</a:t>
            </a:r>
            <a:endParaRPr b="0" lang="fr-CH" sz="2700" spc="-1" strike="noStrike">
              <a:latin typeface="Arial"/>
            </a:endParaRPr>
          </a:p>
        </p:txBody>
      </p:sp>
      <p:pic>
        <p:nvPicPr>
          <p:cNvPr id="325" name="" descr=""/>
          <p:cNvPicPr/>
          <p:nvPr/>
        </p:nvPicPr>
        <p:blipFill>
          <a:blip r:embed="rId1"/>
          <a:stretch/>
        </p:blipFill>
        <p:spPr>
          <a:xfrm>
            <a:off x="8960760" y="108360"/>
            <a:ext cx="954720" cy="954720"/>
          </a:xfrm>
          <a:prstGeom prst="rect">
            <a:avLst/>
          </a:prstGeom>
          <a:ln w="0">
            <a:noFill/>
          </a:ln>
        </p:spPr>
      </p:pic>
      <p:pic>
        <p:nvPicPr>
          <p:cNvPr id="326" name="" descr=""/>
          <p:cNvPicPr/>
          <p:nvPr/>
        </p:nvPicPr>
        <p:blipFill>
          <a:blip r:embed="rId2"/>
          <a:stretch/>
        </p:blipFill>
        <p:spPr>
          <a:xfrm>
            <a:off x="1664640" y="2733120"/>
            <a:ext cx="6871680" cy="1076400"/>
          </a:xfrm>
          <a:prstGeom prst="rect">
            <a:avLst/>
          </a:prstGeom>
          <a:ln w="0">
            <a:noFill/>
          </a:ln>
        </p:spPr>
      </p:pic>
      <p:sp>
        <p:nvSpPr>
          <p:cNvPr id="327" name=""/>
          <p:cNvSpPr/>
          <p:nvPr/>
        </p:nvSpPr>
        <p:spPr>
          <a:xfrm>
            <a:off x="1673640" y="2072160"/>
            <a:ext cx="6455880" cy="535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Chunks are assigned on the fly, as threads become available</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When a thread finishes on chunk, it is assigned another</a:t>
            </a:r>
            <a:endParaRPr b="0" lang="fr-CH" sz="1600" spc="-1" strike="noStrike">
              <a:latin typeface="Arial"/>
            </a:endParaRPr>
          </a:p>
        </p:txBody>
      </p:sp>
      <p:sp>
        <p:nvSpPr>
          <p:cNvPr id="328" name=""/>
          <p:cNvSpPr/>
          <p:nvPr/>
        </p:nvSpPr>
        <p:spPr>
          <a:xfrm>
            <a:off x="1748520" y="3928320"/>
            <a:ext cx="457704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Caveat: higher overhead than static! </a:t>
            </a:r>
            <a:endParaRPr b="0" lang="fr-CH" sz="1400" spc="-1" strike="noStrike">
              <a:latin typeface="Arial"/>
            </a:endParaRPr>
          </a:p>
        </p:txBody>
      </p:sp>
      <p:pic>
        <p:nvPicPr>
          <p:cNvPr id="329" name="" descr=""/>
          <p:cNvPicPr/>
          <p:nvPr/>
        </p:nvPicPr>
        <p:blipFill>
          <a:blip r:embed="rId3"/>
          <a:stretch/>
        </p:blipFill>
        <p:spPr>
          <a:xfrm>
            <a:off x="180720" y="1562400"/>
            <a:ext cx="1437840" cy="9561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For Scheduling Recap</a:t>
            </a:r>
            <a:endParaRPr b="0" lang="fr-CH" sz="2700" spc="-1" strike="noStrike">
              <a:latin typeface="Arial"/>
            </a:endParaRPr>
          </a:p>
        </p:txBody>
      </p:sp>
      <p:pic>
        <p:nvPicPr>
          <p:cNvPr id="331" name="" descr=""/>
          <p:cNvPicPr/>
          <p:nvPr/>
        </p:nvPicPr>
        <p:blipFill>
          <a:blip r:embed="rId1"/>
          <a:stretch/>
        </p:blipFill>
        <p:spPr>
          <a:xfrm>
            <a:off x="8960760" y="108360"/>
            <a:ext cx="954720" cy="954720"/>
          </a:xfrm>
          <a:prstGeom prst="rect">
            <a:avLst/>
          </a:prstGeom>
          <a:ln w="0">
            <a:noFill/>
          </a:ln>
        </p:spPr>
      </p:pic>
      <p:pic>
        <p:nvPicPr>
          <p:cNvPr id="332" name="" descr=""/>
          <p:cNvPicPr/>
          <p:nvPr/>
        </p:nvPicPr>
        <p:blipFill>
          <a:blip r:embed="rId2"/>
          <a:stretch/>
        </p:blipFill>
        <p:spPr>
          <a:xfrm>
            <a:off x="1546920" y="1728000"/>
            <a:ext cx="7589160" cy="533520"/>
          </a:xfrm>
          <a:prstGeom prst="rect">
            <a:avLst/>
          </a:prstGeom>
          <a:ln w="0">
            <a:noFill/>
          </a:ln>
        </p:spPr>
      </p:pic>
      <p:sp>
        <p:nvSpPr>
          <p:cNvPr id="333" name=""/>
          <p:cNvSpPr/>
          <p:nvPr/>
        </p:nvSpPr>
        <p:spPr>
          <a:xfrm>
            <a:off x="1638000" y="2389680"/>
            <a:ext cx="7499520" cy="2283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Times New Roman"/>
                <a:ea typeface="DejaVu Sans"/>
              </a:rPr>
              <a:t>Scheduling types</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Static</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Chunks of specified size assigned round-robin</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Dynamic</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Chunks of specified size are assigned when thread finishes previous chunk</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Guided</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Like dynamic, but chunks are exponentially decreasing</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Chunk will not be smaller than specified size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Runtime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 Type </a:t>
            </a:r>
            <a:r>
              <a:rPr b="0" lang="en-US" sz="1400" spc="-1" strike="noStrike">
                <a:solidFill>
                  <a:srgbClr val="000000"/>
                </a:solidFill>
                <a:latin typeface="Times New Roman"/>
                <a:ea typeface="DejaVu Sans"/>
              </a:rPr>
              <a:t>and</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chunk</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determined</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at</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runtime</a:t>
            </a:r>
            <a:r>
              <a:rPr b="0" lang="fr-CH" sz="1400" spc="-1" strike="noStrike">
                <a:solidFill>
                  <a:srgbClr val="000000"/>
                </a:solidFill>
                <a:latin typeface="Times New Roman"/>
                <a:ea typeface="DejaVu Sans"/>
              </a:rPr>
              <a:t> via </a:t>
            </a:r>
            <a:r>
              <a:rPr b="0" lang="en-US" sz="1400" spc="-1" strike="noStrike">
                <a:solidFill>
                  <a:srgbClr val="000000"/>
                </a:solidFill>
                <a:latin typeface="Times New Roman"/>
                <a:ea typeface="DejaVu Sans"/>
              </a:rPr>
              <a:t>environment</a:t>
            </a:r>
            <a:r>
              <a:rPr b="0" lang="fr-CH" sz="1400" spc="-1" strike="noStrike">
                <a:solidFill>
                  <a:srgbClr val="000000"/>
                </a:solidFill>
                <a:latin typeface="Times New Roman"/>
                <a:ea typeface="DejaVu Sans"/>
              </a:rPr>
              <a:t> variables</a:t>
            </a:r>
            <a:endParaRPr b="0" lang="fr-CH" sz="1400" spc="-1" strike="noStrike">
              <a:latin typeface="Arial"/>
            </a:endParaRPr>
          </a:p>
        </p:txBody>
      </p:sp>
      <p:pic>
        <p:nvPicPr>
          <p:cNvPr id="334" name="" descr=""/>
          <p:cNvPicPr/>
          <p:nvPr/>
        </p:nvPicPr>
        <p:blipFill>
          <a:blip r:embed="rId3"/>
          <a:stretch/>
        </p:blipFill>
        <p:spPr>
          <a:xfrm>
            <a:off x="180720" y="1562400"/>
            <a:ext cx="1437840" cy="9561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API</a:t>
            </a:r>
            <a:endParaRPr b="0" lang="fr-CH" sz="2700" spc="-1" strike="noStrike">
              <a:latin typeface="Arial"/>
            </a:endParaRPr>
          </a:p>
        </p:txBody>
      </p:sp>
      <p:pic>
        <p:nvPicPr>
          <p:cNvPr id="336" name="" descr=""/>
          <p:cNvPicPr/>
          <p:nvPr/>
        </p:nvPicPr>
        <p:blipFill>
          <a:blip r:embed="rId1"/>
          <a:stretch/>
        </p:blipFill>
        <p:spPr>
          <a:xfrm>
            <a:off x="8960760" y="108360"/>
            <a:ext cx="954720" cy="954720"/>
          </a:xfrm>
          <a:prstGeom prst="rect">
            <a:avLst/>
          </a:prstGeom>
          <a:ln w="0">
            <a:noFill/>
          </a:ln>
        </p:spPr>
      </p:pic>
      <p:pic>
        <p:nvPicPr>
          <p:cNvPr id="337" name="" descr=""/>
          <p:cNvPicPr/>
          <p:nvPr/>
        </p:nvPicPr>
        <p:blipFill>
          <a:blip r:embed="rId2"/>
          <a:stretch/>
        </p:blipFill>
        <p:spPr>
          <a:xfrm>
            <a:off x="1980000" y="2556000"/>
            <a:ext cx="6251400" cy="2336400"/>
          </a:xfrm>
          <a:prstGeom prst="rect">
            <a:avLst/>
          </a:prstGeom>
          <a:ln w="0">
            <a:noFill/>
          </a:ln>
        </p:spPr>
      </p:pic>
      <p:sp>
        <p:nvSpPr>
          <p:cNvPr id="338" name=""/>
          <p:cNvSpPr/>
          <p:nvPr/>
        </p:nvSpPr>
        <p:spPr>
          <a:xfrm>
            <a:off x="2478240" y="1661400"/>
            <a:ext cx="5255280" cy="8521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API for library calls that perform useful functions</a:t>
            </a:r>
            <a:endParaRPr b="0" lang="fr-CH" sz="1600" spc="-1" strike="noStrike">
              <a:latin typeface="Arial"/>
            </a:endParaRPr>
          </a:p>
          <a:p>
            <a:pPr marL="216000" indent="-216000">
              <a:lnSpc>
                <a:spcPct val="100000"/>
              </a:lnSpc>
              <a:buClr>
                <a:srgbClr val="000000"/>
              </a:buClr>
              <a:buSzPct val="45000"/>
              <a:buFont typeface="Wingdings" charset="2"/>
              <a:buChar char=""/>
            </a:pPr>
            <a:r>
              <a:rPr b="0" lang="fr-CH" sz="1600" spc="-1" strike="noStrike">
                <a:solidFill>
                  <a:srgbClr val="000000"/>
                </a:solidFill>
                <a:latin typeface="Times New Roman"/>
                <a:ea typeface="DejaVu Sans"/>
              </a:rPr>
              <a:t>Must </a:t>
            </a:r>
            <a:r>
              <a:rPr b="0" lang="en-US" sz="1600" spc="-1" strike="noStrike">
                <a:solidFill>
                  <a:srgbClr val="000000"/>
                </a:solidFill>
                <a:latin typeface="Times New Roman"/>
                <a:ea typeface="DejaVu Sans"/>
              </a:rPr>
              <a:t>include</a:t>
            </a:r>
            <a:r>
              <a:rPr b="0" lang="fr-CH" sz="1600" spc="-1" strike="noStrike">
                <a:solidFill>
                  <a:srgbClr val="000000"/>
                </a:solidFill>
                <a:latin typeface="Times New Roman"/>
                <a:ea typeface="DejaVu Sans"/>
              </a:rPr>
              <a:t> "omp:h"</a:t>
            </a:r>
            <a:endParaRPr b="0" lang="fr-CH"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Will not compile without OpenMP compiler support</a:t>
            </a:r>
            <a:endParaRPr b="0" lang="fr-CH" sz="1600" spc="-1" strike="noStrike">
              <a:latin typeface="Arial"/>
            </a:endParaRPr>
          </a:p>
        </p:txBody>
      </p:sp>
      <p:pic>
        <p:nvPicPr>
          <p:cNvPr id="339" name="" descr=""/>
          <p:cNvPicPr/>
          <p:nvPr/>
        </p:nvPicPr>
        <p:blipFill>
          <a:blip r:embed="rId3"/>
          <a:stretch/>
        </p:blipFill>
        <p:spPr>
          <a:xfrm>
            <a:off x="180720" y="1562400"/>
            <a:ext cx="1437840" cy="9561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API</a:t>
            </a:r>
            <a:endParaRPr b="0" lang="fr-CH" sz="2700" spc="-1" strike="noStrike">
              <a:latin typeface="Arial"/>
            </a:endParaRPr>
          </a:p>
        </p:txBody>
      </p:sp>
      <p:pic>
        <p:nvPicPr>
          <p:cNvPr id="341" name="" descr=""/>
          <p:cNvPicPr/>
          <p:nvPr/>
        </p:nvPicPr>
        <p:blipFill>
          <a:blip r:embed="rId1"/>
          <a:stretch/>
        </p:blipFill>
        <p:spPr>
          <a:xfrm>
            <a:off x="8960760" y="108360"/>
            <a:ext cx="954720" cy="954720"/>
          </a:xfrm>
          <a:prstGeom prst="rect">
            <a:avLst/>
          </a:prstGeom>
          <a:ln w="0">
            <a:noFill/>
          </a:ln>
        </p:spPr>
      </p:pic>
      <p:pic>
        <p:nvPicPr>
          <p:cNvPr id="342" name="" descr=""/>
          <p:cNvPicPr/>
          <p:nvPr/>
        </p:nvPicPr>
        <p:blipFill>
          <a:blip r:embed="rId2"/>
          <a:stretch/>
        </p:blipFill>
        <p:spPr>
          <a:xfrm>
            <a:off x="288720" y="1258560"/>
            <a:ext cx="5210640" cy="384840"/>
          </a:xfrm>
          <a:prstGeom prst="rect">
            <a:avLst/>
          </a:prstGeom>
          <a:ln w="0">
            <a:noFill/>
          </a:ln>
        </p:spPr>
      </p:pic>
      <p:pic>
        <p:nvPicPr>
          <p:cNvPr id="343" name="" descr=""/>
          <p:cNvPicPr/>
          <p:nvPr/>
        </p:nvPicPr>
        <p:blipFill>
          <a:blip r:embed="rId3"/>
          <a:stretch/>
        </p:blipFill>
        <p:spPr>
          <a:xfrm>
            <a:off x="720000" y="2304000"/>
            <a:ext cx="5087160" cy="341640"/>
          </a:xfrm>
          <a:prstGeom prst="rect">
            <a:avLst/>
          </a:prstGeom>
          <a:ln w="0">
            <a:noFill/>
          </a:ln>
        </p:spPr>
      </p:pic>
      <p:pic>
        <p:nvPicPr>
          <p:cNvPr id="344" name="" descr=""/>
          <p:cNvPicPr/>
          <p:nvPr/>
        </p:nvPicPr>
        <p:blipFill>
          <a:blip r:embed="rId4"/>
          <a:stretch/>
        </p:blipFill>
        <p:spPr>
          <a:xfrm>
            <a:off x="1617120" y="2952000"/>
            <a:ext cx="5036400" cy="319680"/>
          </a:xfrm>
          <a:prstGeom prst="rect">
            <a:avLst/>
          </a:prstGeom>
          <a:ln w="0">
            <a:noFill/>
          </a:ln>
        </p:spPr>
      </p:pic>
      <p:pic>
        <p:nvPicPr>
          <p:cNvPr id="345" name="" descr=""/>
          <p:cNvPicPr/>
          <p:nvPr/>
        </p:nvPicPr>
        <p:blipFill>
          <a:blip r:embed="rId5"/>
          <a:stretch/>
        </p:blipFill>
        <p:spPr>
          <a:xfrm>
            <a:off x="2480760" y="3600000"/>
            <a:ext cx="5072760" cy="348840"/>
          </a:xfrm>
          <a:prstGeom prst="rect">
            <a:avLst/>
          </a:prstGeom>
          <a:ln w="0">
            <a:noFill/>
          </a:ln>
        </p:spPr>
      </p:pic>
      <p:pic>
        <p:nvPicPr>
          <p:cNvPr id="346" name="" descr=""/>
          <p:cNvPicPr/>
          <p:nvPr/>
        </p:nvPicPr>
        <p:blipFill>
          <a:blip r:embed="rId6"/>
          <a:stretch/>
        </p:blipFill>
        <p:spPr>
          <a:xfrm>
            <a:off x="3636000" y="4464000"/>
            <a:ext cx="5051160" cy="356040"/>
          </a:xfrm>
          <a:prstGeom prst="rect">
            <a:avLst/>
          </a:prstGeom>
          <a:ln w="0">
            <a:noFill/>
          </a:ln>
        </p:spPr>
      </p:pic>
      <p:sp>
        <p:nvSpPr>
          <p:cNvPr id="347" name=""/>
          <p:cNvSpPr/>
          <p:nvPr/>
        </p:nvSpPr>
        <p:spPr>
          <a:xfrm>
            <a:off x="321840" y="1623960"/>
            <a:ext cx="5791680" cy="673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Sets number of treads used in next parallel section</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Overrides</a:t>
            </a:r>
            <a:r>
              <a:rPr b="0" lang="fr-CH" sz="1400" spc="-1" strike="noStrike">
                <a:solidFill>
                  <a:srgbClr val="000000"/>
                </a:solidFill>
                <a:latin typeface="Times New Roman"/>
                <a:ea typeface="DejaVu Sans"/>
              </a:rPr>
              <a:t> OMP_NUM_THREADS </a:t>
            </a:r>
            <a:r>
              <a:rPr b="0" lang="en-US" sz="1400" spc="-1" strike="noStrike">
                <a:solidFill>
                  <a:srgbClr val="000000"/>
                </a:solidFill>
                <a:latin typeface="Times New Roman"/>
                <a:ea typeface="DejaVu Sans"/>
              </a:rPr>
              <a:t>environment</a:t>
            </a:r>
            <a:r>
              <a:rPr b="0" lang="fr-CH" sz="1400" spc="-1" strike="noStrike">
                <a:solidFill>
                  <a:srgbClr val="000000"/>
                </a:solidFill>
                <a:latin typeface="Times New Roman"/>
                <a:ea typeface="DejaVu Sans"/>
              </a:rPr>
              <a:t> variable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Positive </a:t>
            </a:r>
            <a:r>
              <a:rPr b="0" lang="en-US" sz="1400" spc="-1" strike="noStrike">
                <a:solidFill>
                  <a:srgbClr val="000000"/>
                </a:solidFill>
                <a:latin typeface="Times New Roman"/>
                <a:ea typeface="DejaVu Sans"/>
              </a:rPr>
              <a:t>integer</a:t>
            </a:r>
            <a:endParaRPr b="0" lang="fr-CH" sz="1400" spc="-1" strike="noStrike">
              <a:latin typeface="Arial"/>
            </a:endParaRPr>
          </a:p>
        </p:txBody>
      </p:sp>
      <p:sp>
        <p:nvSpPr>
          <p:cNvPr id="348" name=""/>
          <p:cNvSpPr/>
          <p:nvPr/>
        </p:nvSpPr>
        <p:spPr>
          <a:xfrm>
            <a:off x="789480" y="2632320"/>
            <a:ext cx="662976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Returns max possible (generally set by OMP_NUM_THREADS)</a:t>
            </a:r>
            <a:endParaRPr b="0" lang="fr-CH" sz="1400" spc="-1" strike="noStrike">
              <a:latin typeface="Arial"/>
            </a:endParaRPr>
          </a:p>
        </p:txBody>
      </p:sp>
      <p:sp>
        <p:nvSpPr>
          <p:cNvPr id="349" name=""/>
          <p:cNvSpPr/>
          <p:nvPr/>
        </p:nvSpPr>
        <p:spPr>
          <a:xfrm>
            <a:off x="1686960" y="3253320"/>
            <a:ext cx="4639680" cy="340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Returns number of threads currently in team</a:t>
            </a:r>
            <a:endParaRPr b="0" lang="fr-CH" sz="1400" spc="-1" strike="noStrike">
              <a:latin typeface="Arial"/>
            </a:endParaRPr>
          </a:p>
        </p:txBody>
      </p:sp>
      <p:sp>
        <p:nvSpPr>
          <p:cNvPr id="350" name=""/>
          <p:cNvSpPr/>
          <p:nvPr/>
        </p:nvSpPr>
        <p:spPr>
          <a:xfrm>
            <a:off x="2556000" y="3919320"/>
            <a:ext cx="4305960" cy="502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Returns thread id of calling thread</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Between</a:t>
            </a:r>
            <a:r>
              <a:rPr b="0" lang="fr-CH" sz="1400" spc="-1" strike="noStrike">
                <a:solidFill>
                  <a:srgbClr val="000000"/>
                </a:solidFill>
                <a:latin typeface="Times New Roman"/>
                <a:ea typeface="DejaVu Sans"/>
              </a:rPr>
              <a:t> 0 and omp_get_num_threads-1</a:t>
            </a:r>
            <a:endParaRPr b="0" lang="fr-CH" sz="1400" spc="-1" strike="noStrike">
              <a:latin typeface="Arial"/>
            </a:endParaRPr>
          </a:p>
        </p:txBody>
      </p:sp>
      <p:sp>
        <p:nvSpPr>
          <p:cNvPr id="351" name=""/>
          <p:cNvSpPr/>
          <p:nvPr/>
        </p:nvSpPr>
        <p:spPr>
          <a:xfrm>
            <a:off x="3693240" y="4797360"/>
            <a:ext cx="4561920" cy="477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Returns number of seconds since some point</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Use inpais time=(t2-t1)</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0"/>
          <p:cNvSpPr/>
          <p:nvPr/>
        </p:nvSpPr>
        <p:spPr>
          <a:xfrm>
            <a:off x="354960" y="22572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Example Fibonacci</a:t>
            </a:r>
            <a:endParaRPr b="0" lang="fr-CH" sz="2700" spc="-1" strike="noStrike">
              <a:latin typeface="Arial"/>
            </a:endParaRPr>
          </a:p>
        </p:txBody>
      </p:sp>
      <p:pic>
        <p:nvPicPr>
          <p:cNvPr id="353" name="" descr=""/>
          <p:cNvPicPr/>
          <p:nvPr/>
        </p:nvPicPr>
        <p:blipFill>
          <a:blip r:embed="rId1"/>
          <a:stretch/>
        </p:blipFill>
        <p:spPr>
          <a:xfrm>
            <a:off x="2062080" y="2006280"/>
            <a:ext cx="5136480" cy="2852280"/>
          </a:xfrm>
          <a:prstGeom prst="rect">
            <a:avLst/>
          </a:prstGeom>
          <a:ln w="0">
            <a:noFill/>
          </a:ln>
        </p:spPr>
      </p:pic>
      <p:pic>
        <p:nvPicPr>
          <p:cNvPr id="354" name="" descr=""/>
          <p:cNvPicPr/>
          <p:nvPr/>
        </p:nvPicPr>
        <p:blipFill>
          <a:blip r:embed="rId2"/>
          <a:stretch/>
        </p:blipFill>
        <p:spPr>
          <a:xfrm>
            <a:off x="180720" y="1562400"/>
            <a:ext cx="1437840" cy="9561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3"/>
          <p:cNvSpPr/>
          <p:nvPr/>
        </p:nvSpPr>
        <p:spPr>
          <a:xfrm>
            <a:off x="349560" y="22572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Example Quicksort</a:t>
            </a:r>
            <a:endParaRPr b="0" lang="fr-CH" sz="2700" spc="-1" strike="noStrike">
              <a:latin typeface="Arial"/>
            </a:endParaRPr>
          </a:p>
        </p:txBody>
      </p:sp>
      <p:pic>
        <p:nvPicPr>
          <p:cNvPr id="356" name="" descr=""/>
          <p:cNvPicPr/>
          <p:nvPr/>
        </p:nvPicPr>
        <p:blipFill>
          <a:blip r:embed="rId1"/>
          <a:stretch/>
        </p:blipFill>
        <p:spPr>
          <a:xfrm>
            <a:off x="1957680" y="1692000"/>
            <a:ext cx="6500880" cy="3058560"/>
          </a:xfrm>
          <a:prstGeom prst="rect">
            <a:avLst/>
          </a:prstGeom>
          <a:ln w="0">
            <a:noFill/>
          </a:ln>
        </p:spPr>
      </p:pic>
      <p:pic>
        <p:nvPicPr>
          <p:cNvPr id="357" name="" descr=""/>
          <p:cNvPicPr/>
          <p:nvPr/>
        </p:nvPicPr>
        <p:blipFill>
          <a:blip r:embed="rId2"/>
          <a:stretch/>
        </p:blipFill>
        <p:spPr>
          <a:xfrm>
            <a:off x="180720" y="1562400"/>
            <a:ext cx="1437840" cy="9561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
          <p:cNvSpPr/>
          <p:nvPr/>
        </p:nvSpPr>
        <p:spPr>
          <a:xfrm>
            <a:off x="2460600" y="3231360"/>
            <a:ext cx="5229720" cy="362880"/>
          </a:xfrm>
          <a:prstGeom prst="rect">
            <a:avLst/>
          </a:prstGeom>
          <a:noFill/>
          <a:ln w="10800">
            <a:noFill/>
          </a:ln>
        </p:spPr>
        <p:style>
          <a:lnRef idx="0"/>
          <a:fillRef idx="0"/>
          <a:effectRef idx="0"/>
          <a:fontRef idx="minor"/>
        </p:style>
        <p:txBody>
          <a:bodyPr lIns="90000" rIns="90000" tIns="45000" bIns="45000" anchor="ctr">
            <a:noAutofit/>
          </a:bodyPr>
          <a:p>
            <a:pPr algn="ctr">
              <a:lnSpc>
                <a:spcPct val="100000"/>
              </a:lnSpc>
              <a:buNone/>
            </a:pPr>
            <a:r>
              <a:rPr b="1" lang="en-US" sz="2200" spc="-1" strike="noStrike">
                <a:solidFill>
                  <a:srgbClr val="dc0000"/>
                </a:solidFill>
                <a:latin typeface="Liberation Serif;Times New Roman"/>
                <a:ea typeface="Songti SC"/>
              </a:rPr>
              <a:t>P</a:t>
            </a:r>
            <a:r>
              <a:rPr b="1" lang="en-US" sz="2200" spc="-1" strike="noStrike">
                <a:solidFill>
                  <a:srgbClr val="000000"/>
                </a:solidFill>
                <a:latin typeface="Liberation Serif;Times New Roman"/>
                <a:ea typeface="Songti SC"/>
              </a:rPr>
              <a:t>rogramming </a:t>
            </a:r>
            <a:r>
              <a:rPr b="1" lang="en-US" sz="2200" spc="-1" strike="noStrike">
                <a:solidFill>
                  <a:srgbClr val="dc0000"/>
                </a:solidFill>
                <a:latin typeface="Liberation Serif;Times New Roman"/>
                <a:ea typeface="Songti SC"/>
              </a:rPr>
              <a:t>i</a:t>
            </a:r>
            <a:r>
              <a:rPr b="1" lang="en-US" sz="2200" spc="-1" strike="noStrike">
                <a:solidFill>
                  <a:srgbClr val="000000"/>
                </a:solidFill>
                <a:latin typeface="Liberation Serif;Times New Roman"/>
                <a:ea typeface="Songti SC"/>
              </a:rPr>
              <a:t>nterface for </a:t>
            </a:r>
            <a:r>
              <a:rPr b="1" lang="en-US" sz="2200" spc="-1" strike="noStrike">
                <a:solidFill>
                  <a:srgbClr val="dc0000"/>
                </a:solidFill>
                <a:latin typeface="Liberation Serif;Times New Roman"/>
                <a:ea typeface="Songti SC"/>
              </a:rPr>
              <a:t>p</a:t>
            </a:r>
            <a:r>
              <a:rPr b="1" lang="en-US" sz="2200" spc="-1" strike="noStrike">
                <a:solidFill>
                  <a:srgbClr val="000000"/>
                </a:solidFill>
                <a:latin typeface="Liberation Serif;Times New Roman"/>
                <a:ea typeface="Songti SC"/>
              </a:rPr>
              <a:t>arallel </a:t>
            </a:r>
            <a:r>
              <a:rPr b="1" lang="en-US" sz="2200" spc="-1" strike="noStrike">
                <a:solidFill>
                  <a:srgbClr val="dc0000"/>
                </a:solidFill>
                <a:latin typeface="Liberation Serif;Times New Roman"/>
                <a:ea typeface="Songti SC"/>
              </a:rPr>
              <a:t>c</a:t>
            </a:r>
            <a:r>
              <a:rPr b="1" lang="en-US" sz="2200" spc="-1" strike="noStrike">
                <a:solidFill>
                  <a:srgbClr val="000000"/>
                </a:solidFill>
                <a:latin typeface="Liberation Serif;Times New Roman"/>
                <a:ea typeface="Songti SC"/>
              </a:rPr>
              <a:t>omputing</a:t>
            </a:r>
            <a:endParaRPr b="0" lang="fr-CH" sz="2200" spc="-1" strike="noStrike">
              <a:latin typeface="Arial"/>
            </a:endParaRPr>
          </a:p>
          <a:p>
            <a:pPr algn="ctr">
              <a:lnSpc>
                <a:spcPct val="100000"/>
              </a:lnSpc>
              <a:buNone/>
            </a:pPr>
            <a:endParaRPr b="0" lang="fr-CH" sz="2000" spc="-1" strike="noStrike">
              <a:latin typeface="Arial"/>
            </a:endParaRPr>
          </a:p>
          <a:p>
            <a:pPr algn="ctr">
              <a:lnSpc>
                <a:spcPct val="100000"/>
              </a:lnSpc>
              <a:buNone/>
            </a:pPr>
            <a:r>
              <a:rPr b="1" lang="zh-CN" sz="2000" spc="-1" strike="noStrike">
                <a:solidFill>
                  <a:srgbClr val="000000"/>
                </a:solidFill>
                <a:latin typeface="Liberation Serif;Times New Roman"/>
                <a:ea typeface="Songti SC"/>
              </a:rPr>
              <a:t>병렬 컴퓨팅을 위한 프로그래밍 인터페이스</a:t>
            </a:r>
            <a:endParaRPr b="0" lang="fr-CH" sz="2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2"/>
          <p:cNvSpPr/>
          <p:nvPr/>
        </p:nvSpPr>
        <p:spPr>
          <a:xfrm>
            <a:off x="354960" y="22572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Example Cholesky Factorization</a:t>
            </a:r>
            <a:endParaRPr b="0" lang="fr-CH" sz="2700" spc="-1" strike="noStrike">
              <a:latin typeface="Arial"/>
            </a:endParaRPr>
          </a:p>
        </p:txBody>
      </p:sp>
      <p:pic>
        <p:nvPicPr>
          <p:cNvPr id="359" name="" descr=""/>
          <p:cNvPicPr/>
          <p:nvPr/>
        </p:nvPicPr>
        <p:blipFill>
          <a:blip r:embed="rId1"/>
          <a:stretch/>
        </p:blipFill>
        <p:spPr>
          <a:xfrm>
            <a:off x="468000" y="1440000"/>
            <a:ext cx="3956400" cy="3670200"/>
          </a:xfrm>
          <a:prstGeom prst="rect">
            <a:avLst/>
          </a:prstGeom>
          <a:ln w="0">
            <a:noFill/>
          </a:ln>
        </p:spPr>
      </p:pic>
      <p:pic>
        <p:nvPicPr>
          <p:cNvPr id="360" name="" descr=""/>
          <p:cNvPicPr/>
          <p:nvPr/>
        </p:nvPicPr>
        <p:blipFill>
          <a:blip r:embed="rId2"/>
          <a:stretch/>
        </p:blipFill>
        <p:spPr>
          <a:xfrm>
            <a:off x="5256000" y="1260000"/>
            <a:ext cx="4723200" cy="41364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6"/>
          <p:cNvSpPr/>
          <p:nvPr/>
        </p:nvSpPr>
        <p:spPr>
          <a:xfrm>
            <a:off x="349560" y="22572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Example Gauss-Seidel</a:t>
            </a:r>
            <a:endParaRPr b="0" lang="fr-CH" sz="2700" spc="-1" strike="noStrike">
              <a:latin typeface="Arial"/>
            </a:endParaRPr>
          </a:p>
        </p:txBody>
      </p:sp>
      <p:pic>
        <p:nvPicPr>
          <p:cNvPr id="362" name="" descr=""/>
          <p:cNvPicPr/>
          <p:nvPr/>
        </p:nvPicPr>
        <p:blipFill>
          <a:blip r:embed="rId1"/>
          <a:stretch/>
        </p:blipFill>
        <p:spPr>
          <a:xfrm>
            <a:off x="7200000" y="2880000"/>
            <a:ext cx="1901880" cy="1343160"/>
          </a:xfrm>
          <a:prstGeom prst="rect">
            <a:avLst/>
          </a:prstGeom>
          <a:ln w="0">
            <a:noFill/>
          </a:ln>
        </p:spPr>
      </p:pic>
      <p:pic>
        <p:nvPicPr>
          <p:cNvPr id="363" name="" descr=""/>
          <p:cNvPicPr/>
          <p:nvPr/>
        </p:nvPicPr>
        <p:blipFill>
          <a:blip r:embed="rId2"/>
          <a:stretch/>
        </p:blipFill>
        <p:spPr>
          <a:xfrm>
            <a:off x="180000" y="1440000"/>
            <a:ext cx="5708880" cy="3517560"/>
          </a:xfrm>
          <a:prstGeom prst="rect">
            <a:avLst/>
          </a:prstGeom>
          <a:ln w="0">
            <a:noFill/>
          </a:ln>
        </p:spPr>
      </p:pic>
      <p:sp>
        <p:nvSpPr>
          <p:cNvPr id="364" name=""/>
          <p:cNvSpPr/>
          <p:nvPr/>
        </p:nvSpPr>
        <p:spPr>
          <a:xfrm>
            <a:off x="6120000" y="1404000"/>
            <a:ext cx="3826800" cy="12366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Times New Roman"/>
                <a:ea typeface="DejaVu Sans"/>
              </a:rPr>
              <a:t>Gauss-Seidel Method is used to solve the linear system Equations. It is a method of iteration for solving n linear equation Ax=b with the unknown variables.</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 descr=""/>
          <p:cNvPicPr/>
          <p:nvPr/>
        </p:nvPicPr>
        <p:blipFill>
          <a:blip r:embed="rId1"/>
          <a:stretch/>
        </p:blipFill>
        <p:spPr>
          <a:xfrm rot="21595200">
            <a:off x="1514160" y="1624320"/>
            <a:ext cx="6505200" cy="3300480"/>
          </a:xfrm>
          <a:prstGeom prst="rect">
            <a:avLst/>
          </a:prstGeom>
          <a:ln w="0">
            <a:noFill/>
          </a:ln>
        </p:spPr>
      </p:pic>
      <p:sp>
        <p:nvSpPr>
          <p:cNvPr id="366" name="PlaceHolder 15"/>
          <p:cNvSpPr/>
          <p:nvPr/>
        </p:nvSpPr>
        <p:spPr>
          <a:xfrm>
            <a:off x="349560" y="22572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Summary</a:t>
            </a:r>
            <a:endParaRPr b="0" lang="fr-CH" sz="2700" spc="-1" strike="noStrike">
              <a:latin typeface="Arial"/>
            </a:endParaRPr>
          </a:p>
        </p:txBody>
      </p:sp>
      <p:pic>
        <p:nvPicPr>
          <p:cNvPr id="367" name="" descr=""/>
          <p:cNvPicPr/>
          <p:nvPr/>
        </p:nvPicPr>
        <p:blipFill>
          <a:blip r:embed="rId2"/>
          <a:stretch/>
        </p:blipFill>
        <p:spPr>
          <a:xfrm>
            <a:off x="8188200" y="2196000"/>
            <a:ext cx="1636200" cy="1508040"/>
          </a:xfrm>
          <a:prstGeom prst="rect">
            <a:avLst/>
          </a:prstGeom>
          <a:ln w="1080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 name="" descr=""/>
          <p:cNvPicPr/>
          <p:nvPr/>
        </p:nvPicPr>
        <p:blipFill>
          <a:blip r:embed="rId1"/>
          <a:stretch/>
        </p:blipFill>
        <p:spPr>
          <a:xfrm>
            <a:off x="596520" y="1260000"/>
            <a:ext cx="8761320" cy="4086720"/>
          </a:xfrm>
          <a:prstGeom prst="rect">
            <a:avLst/>
          </a:prstGeom>
          <a:ln w="0">
            <a:noFill/>
          </a:ln>
        </p:spPr>
      </p:pic>
      <p:sp>
        <p:nvSpPr>
          <p:cNvPr id="369" name="PlaceHolder 8"/>
          <p:cNvSpPr/>
          <p:nvPr/>
        </p:nvSpPr>
        <p:spPr>
          <a:xfrm>
            <a:off x="349560" y="225720"/>
            <a:ext cx="9351000" cy="709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Summary Overview</a:t>
            </a:r>
            <a:endParaRPr b="0" lang="fr-CH" sz="2700" spc="-1" strike="noStrike">
              <a:latin typeface="Arial"/>
            </a:endParaRPr>
          </a:p>
        </p:txBody>
      </p:sp>
      <p:pic>
        <p:nvPicPr>
          <p:cNvPr id="370" name="" descr=""/>
          <p:cNvPicPr/>
          <p:nvPr/>
        </p:nvPicPr>
        <p:blipFill>
          <a:blip r:embed="rId2"/>
          <a:stretch/>
        </p:blipFill>
        <p:spPr>
          <a:xfrm>
            <a:off x="8261640" y="1260000"/>
            <a:ext cx="1636200" cy="1508040"/>
          </a:xfrm>
          <a:prstGeom prst="rect">
            <a:avLst/>
          </a:prstGeom>
          <a:ln w="1080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Performance Tips</a:t>
            </a:r>
            <a:endParaRPr b="0" lang="fr-CH" sz="2700" spc="-1" strike="noStrike">
              <a:latin typeface="Arial"/>
            </a:endParaRPr>
          </a:p>
        </p:txBody>
      </p:sp>
      <p:pic>
        <p:nvPicPr>
          <p:cNvPr id="372" name="" descr=""/>
          <p:cNvPicPr/>
          <p:nvPr/>
        </p:nvPicPr>
        <p:blipFill>
          <a:blip r:embed="rId1"/>
          <a:stretch/>
        </p:blipFill>
        <p:spPr>
          <a:xfrm>
            <a:off x="3560760" y="1440000"/>
            <a:ext cx="6187680" cy="3423240"/>
          </a:xfrm>
          <a:prstGeom prst="rect">
            <a:avLst/>
          </a:prstGeom>
          <a:ln w="0">
            <a:noFill/>
          </a:ln>
        </p:spPr>
      </p:pic>
      <p:pic>
        <p:nvPicPr>
          <p:cNvPr id="373" name="" descr=""/>
          <p:cNvPicPr/>
          <p:nvPr/>
        </p:nvPicPr>
        <p:blipFill>
          <a:blip r:embed="rId2"/>
          <a:stretch/>
        </p:blipFill>
        <p:spPr>
          <a:xfrm>
            <a:off x="1400400" y="2160000"/>
            <a:ext cx="1472400" cy="18154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4" name="" descr=""/>
          <p:cNvPicPr/>
          <p:nvPr/>
        </p:nvPicPr>
        <p:blipFill>
          <a:blip r:embed="rId1"/>
          <a:stretch/>
        </p:blipFill>
        <p:spPr>
          <a:xfrm>
            <a:off x="7943760" y="4543200"/>
            <a:ext cx="1875240" cy="834480"/>
          </a:xfrm>
          <a:prstGeom prst="rect">
            <a:avLst/>
          </a:prstGeom>
          <a:ln w="10800">
            <a:noFill/>
          </a:ln>
        </p:spPr>
      </p:pic>
      <p:pic>
        <p:nvPicPr>
          <p:cNvPr id="375" name="" descr=""/>
          <p:cNvPicPr/>
          <p:nvPr/>
        </p:nvPicPr>
        <p:blipFill>
          <a:blip r:embed="rId2"/>
          <a:stretch/>
        </p:blipFill>
        <p:spPr>
          <a:xfrm>
            <a:off x="2120400" y="2340000"/>
            <a:ext cx="1472400" cy="1815480"/>
          </a:xfrm>
          <a:prstGeom prst="rect">
            <a:avLst/>
          </a:prstGeom>
          <a:ln w="0">
            <a:noFill/>
          </a:ln>
        </p:spPr>
      </p:pic>
      <p:sp>
        <p:nvSpPr>
          <p:cNvPr id="376" name=""/>
          <p:cNvSpPr/>
          <p:nvPr/>
        </p:nvSpPr>
        <p:spPr>
          <a:xfrm>
            <a:off x="4174560" y="3054960"/>
            <a:ext cx="3198240" cy="3578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5000" bIns="45000" anchor="t">
            <a:noAutofit/>
          </a:bodyPr>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 algn="l" pos="10515600"/>
              </a:tabLst>
            </a:pPr>
            <a:r>
              <a:rPr b="0" lang="en-US" sz="1800" spc="-1" strike="noStrike">
                <a:solidFill>
                  <a:srgbClr val="000000"/>
                </a:solidFill>
                <a:latin typeface="Arial"/>
                <a:ea typeface="源ノ角ゴシック Normal"/>
              </a:rPr>
              <a:t>Thank you for your attention !</a:t>
            </a: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360000" y="225720"/>
            <a:ext cx="9351360" cy="71028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Programming interface… </a:t>
            </a:r>
            <a:endParaRPr b="0" lang="fr-CH" sz="2700" spc="-1" strike="noStrike">
              <a:latin typeface="Arial"/>
            </a:endParaRPr>
          </a:p>
        </p:txBody>
      </p:sp>
      <p:sp>
        <p:nvSpPr>
          <p:cNvPr id="220" name="PlaceHolder 2"/>
          <p:cNvSpPr>
            <a:spLocks noGrp="1"/>
          </p:cNvSpPr>
          <p:nvPr>
            <p:ph/>
          </p:nvPr>
        </p:nvSpPr>
        <p:spPr>
          <a:xfrm>
            <a:off x="5076000" y="1620000"/>
            <a:ext cx="4671360" cy="1612440"/>
          </a:xfrm>
          <a:prstGeom prst="rect">
            <a:avLst/>
          </a:prstGeom>
          <a:noFill/>
          <a:ln w="0">
            <a:noFill/>
          </a:ln>
        </p:spPr>
        <p:txBody>
          <a:bodyPr lIns="0" rIns="0" tIns="0" bIns="0" anchor="t">
            <a:normAutofit fontScale="94000"/>
          </a:bodyPr>
          <a:p>
            <a:pPr>
              <a:lnSpc>
                <a:spcPct val="115000"/>
              </a:lnSpc>
              <a:spcAft>
                <a:spcPts val="1236"/>
              </a:spcAft>
              <a:buNone/>
              <a:tabLst>
                <a:tab algn="l" pos="0"/>
              </a:tabLst>
            </a:pPr>
            <a:r>
              <a:rPr b="1" lang="en-US" sz="1400" spc="-1" strike="noStrike">
                <a:solidFill>
                  <a:srgbClr val="000000"/>
                </a:solidFill>
                <a:latin typeface="Calibri"/>
              </a:rPr>
              <a:t>.</a:t>
            </a:r>
            <a:endParaRPr b="0" lang="fr-CH" sz="1400" spc="-1" strike="noStrike">
              <a:latin typeface="Arial"/>
            </a:endParaRPr>
          </a:p>
          <a:p>
            <a:pPr algn="just">
              <a:lnSpc>
                <a:spcPct val="115000"/>
              </a:lnSpc>
              <a:spcAft>
                <a:spcPts val="1236"/>
              </a:spcAft>
              <a:buNone/>
              <a:tabLst>
                <a:tab algn="l" pos="0"/>
              </a:tabLst>
            </a:pPr>
            <a:r>
              <a:rPr b="1" lang="en-US" sz="1400" spc="-1" strike="noStrike">
                <a:solidFill>
                  <a:srgbClr val="000000"/>
                </a:solidFill>
                <a:latin typeface="Calibri"/>
              </a:rPr>
              <a:t>MPI (Message Passing Interface) </a:t>
            </a:r>
            <a:r>
              <a:rPr b="0" lang="en-US" sz="1400" spc="-1" strike="noStrike">
                <a:solidFill>
                  <a:srgbClr val="000000"/>
                </a:solidFill>
                <a:latin typeface="Calibri"/>
              </a:rPr>
              <a:t>is a multi-process model whose mode of communication between the processes is </a:t>
            </a:r>
            <a:r>
              <a:rPr b="1" lang="en-US" sz="1400" spc="-1" strike="noStrike">
                <a:solidFill>
                  <a:srgbClr val="000000"/>
                </a:solidFill>
                <a:latin typeface="Calibri"/>
              </a:rPr>
              <a:t>explicit.</a:t>
            </a:r>
            <a:endParaRPr b="0" lang="fr-CH" sz="1400" spc="-1" strike="noStrike">
              <a:latin typeface="Arial"/>
            </a:endParaRPr>
          </a:p>
          <a:p>
            <a:pPr algn="just">
              <a:lnSpc>
                <a:spcPct val="115000"/>
              </a:lnSpc>
              <a:spcAft>
                <a:spcPts val="1236"/>
              </a:spcAft>
              <a:buNone/>
              <a:tabLst>
                <a:tab algn="l" pos="0"/>
              </a:tabLst>
            </a:pPr>
            <a:r>
              <a:rPr b="1" lang="en-US" sz="1400" spc="-1" strike="noStrike">
                <a:solidFill>
                  <a:srgbClr val="000000"/>
                </a:solidFill>
                <a:latin typeface="Calibri"/>
              </a:rPr>
              <a:t>==&gt; </a:t>
            </a:r>
            <a:r>
              <a:rPr b="0" lang="en-US" sz="1400" spc="-1" strike="noStrike">
                <a:solidFill>
                  <a:srgbClr val="000000"/>
                </a:solidFill>
                <a:latin typeface="Calibri"/>
              </a:rPr>
              <a:t>communication management is the responsibility of the user. </a:t>
            </a:r>
            <a:endParaRPr b="0" lang="fr-CH" sz="1400" spc="-1" strike="noStrike">
              <a:latin typeface="Arial"/>
            </a:endParaRPr>
          </a:p>
          <a:p>
            <a:pPr algn="just">
              <a:lnSpc>
                <a:spcPct val="115000"/>
              </a:lnSpc>
              <a:spcAft>
                <a:spcPts val="1236"/>
              </a:spcAft>
              <a:buNone/>
              <a:tabLst>
                <a:tab algn="l" pos="0"/>
              </a:tabLst>
            </a:pPr>
            <a:r>
              <a:rPr b="0" lang="en-US" sz="1400" spc="-1" strike="noStrike">
                <a:solidFill>
                  <a:srgbClr val="000000"/>
                </a:solidFill>
                <a:latin typeface="Calibri"/>
              </a:rPr>
              <a:t>.</a:t>
            </a:r>
            <a:endParaRPr b="0" lang="fr-CH" sz="1400" spc="-1" strike="noStrike">
              <a:latin typeface="Arial"/>
            </a:endParaRPr>
          </a:p>
          <a:p>
            <a:pPr algn="just">
              <a:lnSpc>
                <a:spcPct val="115000"/>
              </a:lnSpc>
              <a:spcAft>
                <a:spcPts val="1236"/>
              </a:spcAft>
              <a:buNone/>
              <a:tabLst>
                <a:tab algn="l" pos="0"/>
              </a:tabLst>
            </a:pPr>
            <a:endParaRPr b="0" lang="fr-CH" sz="1400" spc="-1" strike="noStrike">
              <a:latin typeface="Arial"/>
            </a:endParaRPr>
          </a:p>
        </p:txBody>
      </p:sp>
      <p:pic>
        <p:nvPicPr>
          <p:cNvPr id="221" name="" descr=""/>
          <p:cNvPicPr/>
          <p:nvPr/>
        </p:nvPicPr>
        <p:blipFill>
          <a:blip r:embed="rId1"/>
          <a:stretch/>
        </p:blipFill>
        <p:spPr>
          <a:xfrm>
            <a:off x="51120" y="2448000"/>
            <a:ext cx="4906800" cy="2066400"/>
          </a:xfrm>
          <a:prstGeom prst="rect">
            <a:avLst/>
          </a:prstGeom>
          <a:ln w="10800">
            <a:noFill/>
          </a:ln>
        </p:spPr>
      </p:pic>
      <p:sp>
        <p:nvSpPr>
          <p:cNvPr id="222" name=""/>
          <p:cNvSpPr/>
          <p:nvPr/>
        </p:nvSpPr>
        <p:spPr>
          <a:xfrm>
            <a:off x="5076000" y="3852000"/>
            <a:ext cx="4671360" cy="1110960"/>
          </a:xfrm>
          <a:prstGeom prst="rect">
            <a:avLst/>
          </a:prstGeom>
          <a:noFill/>
          <a:ln w="0">
            <a:noFill/>
          </a:ln>
        </p:spPr>
        <p:style>
          <a:lnRef idx="0"/>
          <a:fillRef idx="0"/>
          <a:effectRef idx="0"/>
          <a:fontRef idx="minor"/>
        </p:style>
        <p:txBody>
          <a:bodyPr lIns="0" rIns="0" tIns="0" bIns="0" anchor="t">
            <a:normAutofit/>
          </a:bodyPr>
          <a:p>
            <a:pPr algn="just">
              <a:lnSpc>
                <a:spcPct val="115000"/>
              </a:lnSpc>
              <a:spcAft>
                <a:spcPts val="1236"/>
              </a:spcAft>
              <a:buNone/>
            </a:pPr>
            <a:r>
              <a:rPr b="1" lang="en-US" sz="1400" spc="-1" strike="noStrike">
                <a:solidFill>
                  <a:srgbClr val="000000"/>
                </a:solidFill>
                <a:latin typeface="Calibri"/>
                <a:ea typeface="DejaVu Sans"/>
              </a:rPr>
              <a:t>OpenMP (Open Multi-Processing)</a:t>
            </a:r>
            <a:r>
              <a:rPr b="0" lang="en-US" sz="1400" spc="-1" strike="noStrike">
                <a:solidFill>
                  <a:srgbClr val="000000"/>
                </a:solidFill>
                <a:latin typeface="Calibri"/>
                <a:ea typeface="DejaVu Sans"/>
              </a:rPr>
              <a:t> is a multitasking model whose mode of communication between tasks is</a:t>
            </a:r>
            <a:r>
              <a:rPr b="1" lang="en-US" sz="1400" spc="-1" strike="noStrike">
                <a:solidFill>
                  <a:srgbClr val="000000"/>
                </a:solidFill>
                <a:latin typeface="Calibri"/>
                <a:ea typeface="DejaVu Sans"/>
              </a:rPr>
              <a:t> implicit</a:t>
            </a:r>
            <a:endParaRPr b="0" lang="fr-CH" sz="1400" spc="-1" strike="noStrike">
              <a:latin typeface="Arial"/>
            </a:endParaRPr>
          </a:p>
          <a:p>
            <a:pPr algn="just">
              <a:lnSpc>
                <a:spcPct val="115000"/>
              </a:lnSpc>
              <a:spcAft>
                <a:spcPts val="1236"/>
              </a:spcAft>
              <a:buNone/>
            </a:pPr>
            <a:r>
              <a:rPr b="0" lang="en-US" sz="1400" spc="-1" strike="noStrike">
                <a:solidFill>
                  <a:srgbClr val="000000"/>
                </a:solidFill>
                <a:latin typeface="Calibri"/>
                <a:ea typeface="DejaVu Sans"/>
              </a:rPr>
              <a:t>==&gt; communications is the responsibility of the compiler. </a:t>
            </a:r>
            <a:endParaRPr b="0" lang="fr-CH" sz="1400" spc="-1" strike="noStrike">
              <a:latin typeface="Arial"/>
            </a:endParaRPr>
          </a:p>
        </p:txBody>
      </p:sp>
      <p:pic>
        <p:nvPicPr>
          <p:cNvPr id="223" name="" descr=""/>
          <p:cNvPicPr/>
          <p:nvPr/>
        </p:nvPicPr>
        <p:blipFill>
          <a:blip r:embed="rId2"/>
          <a:stretch/>
        </p:blipFill>
        <p:spPr>
          <a:xfrm>
            <a:off x="0" y="1237680"/>
            <a:ext cx="1254960" cy="802080"/>
          </a:xfrm>
          <a:prstGeom prst="rect">
            <a:avLst/>
          </a:prstGeom>
          <a:ln w="0">
            <a:noFill/>
          </a:ln>
        </p:spPr>
      </p:pic>
      <p:sp>
        <p:nvSpPr>
          <p:cNvPr id="224" name="PlaceHolder 6"/>
          <p:cNvSpPr/>
          <p:nvPr/>
        </p:nvSpPr>
        <p:spPr>
          <a:xfrm>
            <a:off x="1116000" y="1404000"/>
            <a:ext cx="1614960" cy="354960"/>
          </a:xfrm>
          <a:prstGeom prst="rect">
            <a:avLst/>
          </a:prstGeom>
          <a:noFill/>
          <a:ln w="0">
            <a:noFill/>
          </a:ln>
        </p:spPr>
        <p:style>
          <a:lnRef idx="0"/>
          <a:fillRef idx="0"/>
          <a:effectRef idx="0"/>
          <a:fontRef idx="minor"/>
        </p:style>
        <p:txBody>
          <a:bodyPr lIns="0" rIns="0" tIns="0" bIns="0" anchor="t">
            <a:noAutofit/>
          </a:bodyPr>
          <a:p>
            <a:pPr>
              <a:lnSpc>
                <a:spcPct val="115000"/>
              </a:lnSpc>
              <a:spcAft>
                <a:spcPts val="1236"/>
              </a:spcAft>
              <a:buNone/>
              <a:tabLst>
                <a:tab algn="l" pos="0"/>
              </a:tabLst>
            </a:pPr>
            <a:r>
              <a:rPr b="1" i="1" lang="en-US" sz="2000" spc="-1" strike="noStrike">
                <a:solidFill>
                  <a:srgbClr val="000000"/>
                </a:solidFill>
                <a:latin typeface="Calibri"/>
                <a:ea typeface="DejaVu Sans"/>
              </a:rPr>
              <a:t>Remember</a:t>
            </a:r>
            <a:endParaRPr b="0" lang="fr-CH" sz="2000" spc="-1" strike="noStrike">
              <a:latin typeface="Arial"/>
            </a:endParaRPr>
          </a:p>
          <a:p>
            <a:pPr algn="just">
              <a:lnSpc>
                <a:spcPct val="115000"/>
              </a:lnSpc>
              <a:spcAft>
                <a:spcPts val="1236"/>
              </a:spcAft>
              <a:buNone/>
              <a:tabLst>
                <a:tab algn="l" pos="0"/>
              </a:tabLst>
            </a:pPr>
            <a:r>
              <a:rPr b="0" lang="en-US" sz="1400" spc="-1" strike="noStrike">
                <a:solidFill>
                  <a:srgbClr val="000000"/>
                </a:solidFill>
                <a:latin typeface="Calibri"/>
                <a:ea typeface="DejaVu Sans"/>
              </a:rPr>
              <a:t>.</a:t>
            </a:r>
            <a:endParaRPr b="0" lang="fr-CH" sz="1400" spc="-1" strike="noStrike">
              <a:latin typeface="Arial"/>
            </a:endParaRPr>
          </a:p>
          <a:p>
            <a:pPr algn="just">
              <a:lnSpc>
                <a:spcPct val="115000"/>
              </a:lnSpc>
              <a:spcAft>
                <a:spcPts val="1236"/>
              </a:spcAft>
              <a:buNone/>
              <a:tabLst>
                <a:tab algn="l" pos="0"/>
              </a:tabLst>
            </a:pP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
          <p:cNvSpPr/>
          <p:nvPr/>
        </p:nvSpPr>
        <p:spPr>
          <a:xfrm>
            <a:off x="1620000" y="3231360"/>
            <a:ext cx="6291720" cy="362880"/>
          </a:xfrm>
          <a:prstGeom prst="rect">
            <a:avLst/>
          </a:prstGeom>
          <a:noFill/>
          <a:ln w="10800">
            <a:noFill/>
          </a:ln>
        </p:spPr>
        <p:style>
          <a:lnRef idx="0"/>
          <a:fillRef idx="0"/>
          <a:effectRef idx="0"/>
          <a:fontRef idx="minor"/>
        </p:style>
        <p:txBody>
          <a:bodyPr lIns="90000" rIns="90000" tIns="45000" bIns="45000" anchor="ctr">
            <a:noAutofit/>
          </a:bodyPr>
          <a:p>
            <a:pPr algn="ctr">
              <a:lnSpc>
                <a:spcPct val="100000"/>
              </a:lnSpc>
              <a:buNone/>
            </a:pPr>
            <a:r>
              <a:rPr b="1" lang="en-US" sz="2200" spc="-1" strike="noStrike">
                <a:solidFill>
                  <a:srgbClr val="000000"/>
                </a:solidFill>
                <a:latin typeface="Liberation Serif;Times New Roman"/>
                <a:ea typeface="Songti SC"/>
              </a:rPr>
              <a:t>OpenMP (</a:t>
            </a:r>
            <a:r>
              <a:rPr b="1" lang="en-US" sz="2200" spc="-1" strike="noStrike">
                <a:solidFill>
                  <a:srgbClr val="ff0000"/>
                </a:solidFill>
                <a:latin typeface="Liberation Serif;Times New Roman"/>
                <a:ea typeface="Songti SC"/>
              </a:rPr>
              <a:t>O</a:t>
            </a:r>
            <a:r>
              <a:rPr b="1" lang="en-US" sz="2200" spc="-1" strike="noStrike">
                <a:solidFill>
                  <a:srgbClr val="000000"/>
                </a:solidFill>
                <a:latin typeface="Liberation Serif;Times New Roman"/>
                <a:ea typeface="Songti SC"/>
              </a:rPr>
              <a:t>pen </a:t>
            </a:r>
            <a:r>
              <a:rPr b="1" lang="en-US" sz="2200" spc="-1" strike="noStrike">
                <a:solidFill>
                  <a:srgbClr val="ff0000"/>
                </a:solidFill>
                <a:latin typeface="Liberation Serif;Times New Roman"/>
                <a:ea typeface="Songti SC"/>
              </a:rPr>
              <a:t>M</a:t>
            </a:r>
            <a:r>
              <a:rPr b="1" lang="en-US" sz="2200" spc="-1" strike="noStrike">
                <a:solidFill>
                  <a:srgbClr val="000000"/>
                </a:solidFill>
                <a:latin typeface="Liberation Serif;Times New Roman"/>
                <a:ea typeface="Songti SC"/>
              </a:rPr>
              <a:t>ulti-</a:t>
            </a:r>
            <a:r>
              <a:rPr b="1" lang="en-US" sz="2200" spc="-1" strike="noStrike">
                <a:solidFill>
                  <a:srgbClr val="ff0000"/>
                </a:solidFill>
                <a:latin typeface="Liberation Serif;Times New Roman"/>
                <a:ea typeface="Songti SC"/>
              </a:rPr>
              <a:t>P</a:t>
            </a:r>
            <a:r>
              <a:rPr b="1" lang="en-US" sz="2200" spc="-1" strike="noStrike">
                <a:solidFill>
                  <a:srgbClr val="000000"/>
                </a:solidFill>
                <a:latin typeface="Liberation Serif;Times New Roman"/>
                <a:ea typeface="Songti SC"/>
              </a:rPr>
              <a:t>rocessing)</a:t>
            </a:r>
            <a:endParaRPr b="0" lang="fr-CH" sz="2200" spc="-1" strike="noStrike">
              <a:latin typeface="Arial"/>
            </a:endParaRPr>
          </a:p>
          <a:p>
            <a:pPr algn="ctr">
              <a:lnSpc>
                <a:spcPct val="100000"/>
              </a:lnSpc>
              <a:buNone/>
            </a:pPr>
            <a:endParaRPr b="0" lang="fr-CH" sz="2000" spc="-1" strike="noStrike">
              <a:latin typeface="Arial"/>
            </a:endParaRPr>
          </a:p>
          <a:p>
            <a:pPr algn="ctr">
              <a:lnSpc>
                <a:spcPct val="100000"/>
              </a:lnSpc>
              <a:buNone/>
            </a:pPr>
            <a:endParaRPr b="0" lang="fr-CH" sz="2000" spc="-1" strike="noStrike">
              <a:latin typeface="Arial"/>
            </a:endParaRPr>
          </a:p>
        </p:txBody>
      </p:sp>
      <p:pic>
        <p:nvPicPr>
          <p:cNvPr id="226" name="" descr=""/>
          <p:cNvPicPr/>
          <p:nvPr/>
        </p:nvPicPr>
        <p:blipFill>
          <a:blip r:embed="rId1"/>
          <a:stretch/>
        </p:blipFill>
        <p:spPr>
          <a:xfrm>
            <a:off x="1224000" y="2484360"/>
            <a:ext cx="1418400" cy="1402200"/>
          </a:xfrm>
          <a:prstGeom prst="rect">
            <a:avLst/>
          </a:prstGeom>
          <a:ln w="0">
            <a:noFill/>
          </a:ln>
        </p:spPr>
      </p:pic>
      <p:pic>
        <p:nvPicPr>
          <p:cNvPr id="227" name="" descr=""/>
          <p:cNvPicPr/>
          <p:nvPr/>
        </p:nvPicPr>
        <p:blipFill>
          <a:blip r:embed="rId2"/>
          <a:stretch/>
        </p:blipFill>
        <p:spPr>
          <a:xfrm>
            <a:off x="3447360" y="3960000"/>
            <a:ext cx="2305440" cy="744120"/>
          </a:xfrm>
          <a:prstGeom prst="rect">
            <a:avLst/>
          </a:prstGeom>
          <a:ln w="0">
            <a:noFill/>
          </a:ln>
        </p:spPr>
      </p:pic>
      <p:pic>
        <p:nvPicPr>
          <p:cNvPr id="228" name="" descr=""/>
          <p:cNvPicPr/>
          <p:nvPr/>
        </p:nvPicPr>
        <p:blipFill>
          <a:blip r:embed="rId3"/>
          <a:stretch/>
        </p:blipFill>
        <p:spPr>
          <a:xfrm>
            <a:off x="7560000" y="2150280"/>
            <a:ext cx="2018520" cy="20185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(Open Multi-Processing)</a:t>
            </a:r>
            <a:endParaRPr b="0" lang="fr-CH" sz="2700" spc="-1" strike="noStrike">
              <a:latin typeface="Arial"/>
            </a:endParaRPr>
          </a:p>
        </p:txBody>
      </p:sp>
      <p:sp>
        <p:nvSpPr>
          <p:cNvPr id="230" name="PlaceHolder 2"/>
          <p:cNvSpPr>
            <a:spLocks noGrp="1"/>
          </p:cNvSpPr>
          <p:nvPr>
            <p:ph/>
          </p:nvPr>
        </p:nvSpPr>
        <p:spPr>
          <a:xfrm>
            <a:off x="468000" y="1629000"/>
            <a:ext cx="9351000" cy="487800"/>
          </a:xfrm>
          <a:prstGeom prst="rect">
            <a:avLst/>
          </a:prstGeom>
          <a:noFill/>
          <a:ln w="0">
            <a:noFill/>
          </a:ln>
        </p:spPr>
        <p:txBody>
          <a:bodyPr lIns="0" rIns="0" tIns="0" bIns="0" anchor="t">
            <a:normAutofit/>
          </a:bodyPr>
          <a:p>
            <a:pPr>
              <a:lnSpc>
                <a:spcPct val="100000"/>
              </a:lnSpc>
              <a:spcAft>
                <a:spcPts val="1057"/>
              </a:spcAft>
              <a:buNone/>
              <a:tabLst>
                <a:tab algn="l" pos="0"/>
              </a:tabLst>
            </a:pPr>
            <a:r>
              <a:rPr b="1" lang="en-US" sz="1600" spc="-1" strike="noStrike">
                <a:solidFill>
                  <a:srgbClr val="000000"/>
                </a:solidFill>
                <a:latin typeface="Calibri"/>
              </a:rPr>
              <a:t>OpenMP </a:t>
            </a:r>
            <a:r>
              <a:rPr b="1" lang="en-US" sz="1600" spc="-1" strike="noStrike">
                <a:solidFill>
                  <a:srgbClr val="2c3e50"/>
                </a:solidFill>
                <a:latin typeface="Calibri"/>
              </a:rPr>
              <a:t> </a:t>
            </a:r>
            <a:r>
              <a:rPr b="0" lang="en-US" sz="1600" spc="-1" strike="noStrike">
                <a:solidFill>
                  <a:srgbClr val="2c3e50"/>
                </a:solidFill>
                <a:latin typeface="Calibri"/>
              </a:rPr>
              <a:t>is a programming interface for parallel computing on shared memory architecture.</a:t>
            </a:r>
            <a:endParaRPr b="0" lang="fr-CH" sz="1600" spc="-1" strike="noStrike">
              <a:latin typeface="Arial"/>
            </a:endParaRPr>
          </a:p>
          <a:p>
            <a:pPr marL="360000">
              <a:lnSpc>
                <a:spcPct val="115000"/>
              </a:lnSpc>
              <a:spcAft>
                <a:spcPts val="1236"/>
              </a:spcAft>
              <a:buNone/>
              <a:tabLst>
                <a:tab algn="l" pos="0"/>
              </a:tabLst>
            </a:pPr>
            <a:endParaRPr b="0" lang="fr-CH" sz="1000" spc="-1" strike="noStrike">
              <a:latin typeface="Arial"/>
            </a:endParaRPr>
          </a:p>
          <a:p>
            <a:pPr marL="360000">
              <a:lnSpc>
                <a:spcPct val="115000"/>
              </a:lnSpc>
              <a:spcAft>
                <a:spcPts val="1236"/>
              </a:spcAft>
              <a:buNone/>
              <a:tabLst>
                <a:tab algn="l" pos="0"/>
              </a:tabLst>
            </a:pPr>
            <a:endParaRPr b="0" lang="fr-CH" sz="1000" spc="-1" strike="noStrike">
              <a:latin typeface="Arial"/>
            </a:endParaRPr>
          </a:p>
        </p:txBody>
      </p:sp>
      <p:pic>
        <p:nvPicPr>
          <p:cNvPr id="231" name="" descr=""/>
          <p:cNvPicPr/>
          <p:nvPr/>
        </p:nvPicPr>
        <p:blipFill>
          <a:blip r:embed="rId1"/>
          <a:stretch/>
        </p:blipFill>
        <p:spPr>
          <a:xfrm>
            <a:off x="1056600" y="3060000"/>
            <a:ext cx="1636200" cy="1508040"/>
          </a:xfrm>
          <a:prstGeom prst="rect">
            <a:avLst/>
          </a:prstGeom>
          <a:ln w="10800">
            <a:noFill/>
          </a:ln>
        </p:spPr>
      </p:pic>
      <p:sp>
        <p:nvSpPr>
          <p:cNvPr id="232" name=""/>
          <p:cNvSpPr/>
          <p:nvPr/>
        </p:nvSpPr>
        <p:spPr>
          <a:xfrm>
            <a:off x="2520000" y="2325240"/>
            <a:ext cx="7088400" cy="3036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400" spc="-1" strike="noStrike">
                <a:solidFill>
                  <a:srgbClr val="000000"/>
                </a:solidFill>
                <a:latin typeface="Times New Roman"/>
                <a:ea typeface="DejaVu Sans"/>
              </a:rPr>
              <a:t>The OpenMP API consists of </a:t>
            </a:r>
            <a:endParaRPr b="0" lang="fr-CH" sz="1400" spc="-1" strike="noStrike">
              <a:latin typeface="Arial"/>
            </a:endParaRPr>
          </a:p>
          <a:p>
            <a:pPr marL="36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DejaVu Sans"/>
              </a:rPr>
              <a:t>compiler directives (for insertion </a:t>
            </a:r>
            <a:r>
              <a:rPr b="1" i="1" lang="en-US" sz="1400" spc="-1" strike="noStrike">
                <a:solidFill>
                  <a:srgbClr val="000000"/>
                </a:solidFill>
                <a:latin typeface="Times New Roman"/>
                <a:ea typeface="DejaVu Sans"/>
              </a:rPr>
              <a:t>into</a:t>
            </a:r>
            <a:r>
              <a:rPr b="1" i="1" lang="fr-CH" sz="1400" spc="-1" strike="noStrike">
                <a:solidFill>
                  <a:srgbClr val="000000"/>
                </a:solidFill>
                <a:latin typeface="Times New Roman"/>
                <a:ea typeface="DejaVu Sans"/>
              </a:rPr>
              <a:t> </a:t>
            </a:r>
            <a:r>
              <a:rPr b="1" i="1" lang="en-US" sz="1400" spc="-1" strike="noStrike">
                <a:solidFill>
                  <a:srgbClr val="000000"/>
                </a:solidFill>
                <a:latin typeface="Times New Roman"/>
                <a:ea typeface="DejaVu Sans"/>
              </a:rPr>
              <a:t>sequential</a:t>
            </a:r>
            <a:r>
              <a:rPr b="0" lang="fr-CH" sz="1400" spc="-1" strike="noStrike">
                <a:solidFill>
                  <a:srgbClr val="000000"/>
                </a:solidFill>
                <a:latin typeface="Times New Roman"/>
                <a:ea typeface="DejaVu Sans"/>
              </a:rPr>
              <a:t> Fortran/C/C++$code)</a:t>
            </a:r>
            <a:endParaRPr b="0" lang="fr-CH" sz="1400" spc="-1" strike="noStrike">
              <a:latin typeface="Arial"/>
            </a:endParaRPr>
          </a:p>
          <a:p>
            <a:pPr marL="36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DejaVu Sans"/>
              </a:rPr>
              <a:t>a few library routines</a:t>
            </a:r>
            <a:endParaRPr b="0" lang="fr-CH" sz="1400" spc="-1" strike="noStrike">
              <a:latin typeface="Arial"/>
            </a:endParaRPr>
          </a:p>
          <a:p>
            <a:pPr marL="36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DejaVu Sans"/>
              </a:rPr>
              <a:t>some environment variables</a:t>
            </a:r>
            <a:endParaRPr b="0" lang="fr-CH" sz="1400" spc="-1" strike="noStrike">
              <a:latin typeface="Arial"/>
            </a:endParaRPr>
          </a:p>
          <a:p>
            <a:pPr>
              <a:lnSpc>
                <a:spcPct val="100000"/>
              </a:lnSpc>
              <a:buNone/>
            </a:pPr>
            <a:endParaRPr b="0" lang="fr-CH" sz="1400" spc="-1" strike="noStrike">
              <a:latin typeface="Arial"/>
            </a:endParaRPr>
          </a:p>
          <a:p>
            <a:pPr marL="720000">
              <a:lnSpc>
                <a:spcPct val="100000"/>
              </a:lnSpc>
              <a:buNone/>
            </a:pPr>
            <a:r>
              <a:rPr b="1" lang="fr-CH" sz="1400" spc="-1" strike="noStrike">
                <a:solidFill>
                  <a:srgbClr val="000000"/>
                </a:solidFill>
                <a:latin typeface="Times New Roman"/>
                <a:ea typeface="DejaVu Sans"/>
              </a:rPr>
              <a:t>Advantages:</a:t>
            </a:r>
            <a:endParaRPr b="0" lang="fr-CH" sz="1400" spc="-1" strike="noStrike">
              <a:latin typeface="Arial"/>
            </a:endParaRPr>
          </a:p>
          <a:p>
            <a:pPr marL="1080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User-friendly</a:t>
            </a:r>
            <a:endParaRPr b="0" lang="fr-CH" sz="1400" spc="-1" strike="noStrike">
              <a:latin typeface="Arial"/>
            </a:endParaRPr>
          </a:p>
          <a:p>
            <a:pPr marL="1080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Incremental parallelization of a serial code</a:t>
            </a:r>
            <a:endParaRPr b="0" lang="fr-CH" sz="1400" spc="-1" strike="noStrike">
              <a:latin typeface="Arial"/>
            </a:endParaRPr>
          </a:p>
          <a:p>
            <a:pPr marL="1080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Possible to have a single source code for both serial and parallelized versions</a:t>
            </a:r>
            <a:endParaRPr b="0" lang="fr-CH" sz="1400" spc="-1" strike="noStrike">
              <a:latin typeface="Arial"/>
            </a:endParaRPr>
          </a:p>
          <a:p>
            <a:pPr marL="720000">
              <a:lnSpc>
                <a:spcPct val="100000"/>
              </a:lnSpc>
              <a:buNone/>
            </a:pPr>
            <a:endParaRPr b="0" lang="fr-CH" sz="1400" spc="-1" strike="noStrike">
              <a:latin typeface="Arial"/>
            </a:endParaRPr>
          </a:p>
          <a:p>
            <a:pPr marL="720000">
              <a:lnSpc>
                <a:spcPct val="100000"/>
              </a:lnSpc>
              <a:buNone/>
            </a:pPr>
            <a:r>
              <a:rPr b="1" lang="en-US" sz="1400" spc="-1" strike="noStrike">
                <a:solidFill>
                  <a:srgbClr val="000000"/>
                </a:solidFill>
                <a:latin typeface="Times New Roman"/>
                <a:ea typeface="Microsoft YaHei"/>
              </a:rPr>
              <a:t>Disadvantages</a:t>
            </a:r>
            <a:r>
              <a:rPr b="1" lang="fr-CH" sz="1400" spc="-1" strike="noStrike">
                <a:solidFill>
                  <a:srgbClr val="000000"/>
                </a:solidFill>
                <a:latin typeface="Times New Roman"/>
                <a:ea typeface="Microsoft YaHei"/>
              </a:rPr>
              <a:t>:</a:t>
            </a:r>
            <a:endParaRPr b="0" lang="fr-CH" sz="1400" spc="-1" strike="noStrike">
              <a:latin typeface="Arial"/>
            </a:endParaRPr>
          </a:p>
          <a:p>
            <a:pPr marL="1080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Microsoft YaHei"/>
              </a:rPr>
              <a:t>Relatively limited user control</a:t>
            </a:r>
            <a:endParaRPr b="0" lang="fr-CH" sz="1400" spc="-1" strike="noStrike">
              <a:latin typeface="Arial"/>
            </a:endParaRPr>
          </a:p>
          <a:p>
            <a:pPr marL="1080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Microsoft YaHei"/>
              </a:rPr>
              <a:t>Most</a:t>
            </a:r>
            <a:r>
              <a:rPr b="0" lang="fr-CH" sz="1400" spc="-1" strike="noStrike">
                <a:solidFill>
                  <a:srgbClr val="000000"/>
                </a:solidFill>
                <a:latin typeface="Times New Roman"/>
                <a:ea typeface="Microsoft YaHei"/>
              </a:rPr>
              <a:t> </a:t>
            </a:r>
            <a:r>
              <a:rPr b="0" lang="en-US" sz="1400" spc="-1" strike="noStrike">
                <a:solidFill>
                  <a:srgbClr val="000000"/>
                </a:solidFill>
                <a:latin typeface="Times New Roman"/>
                <a:ea typeface="Microsoft YaHei"/>
              </a:rPr>
              <a:t>suitable</a:t>
            </a:r>
            <a:r>
              <a:rPr b="0" lang="fr-CH" sz="1400" spc="-1" strike="noStrike">
                <a:solidFill>
                  <a:srgbClr val="000000"/>
                </a:solidFill>
                <a:latin typeface="Times New Roman"/>
                <a:ea typeface="Microsoft YaHei"/>
              </a:rPr>
              <a:t> for parallelizing </a:t>
            </a:r>
            <a:r>
              <a:rPr b="0" lang="en-US" sz="1400" spc="-1" strike="noStrike">
                <a:solidFill>
                  <a:srgbClr val="000000"/>
                </a:solidFill>
                <a:latin typeface="Times New Roman"/>
                <a:ea typeface="Microsoft YaHei"/>
              </a:rPr>
              <a:t>loops</a:t>
            </a:r>
            <a:r>
              <a:rPr b="0" lang="fr-CH" sz="1400" spc="-1" strike="noStrike">
                <a:solidFill>
                  <a:srgbClr val="000000"/>
                </a:solidFill>
                <a:latin typeface="Times New Roman"/>
                <a:ea typeface="Microsoft YaHei"/>
              </a:rPr>
              <a:t> (data </a:t>
            </a:r>
            <a:r>
              <a:rPr b="0" lang="en-US" sz="1400" spc="-1" strike="noStrike">
                <a:solidFill>
                  <a:srgbClr val="000000"/>
                </a:solidFill>
                <a:latin typeface="Times New Roman"/>
                <a:ea typeface="Microsoft YaHei"/>
              </a:rPr>
              <a:t>parallelism</a:t>
            </a:r>
            <a:r>
              <a:rPr b="0" lang="fr-CH" sz="1400" spc="-1" strike="noStrike">
                <a:solidFill>
                  <a:srgbClr val="000000"/>
                </a:solidFill>
                <a:latin typeface="Times New Roman"/>
                <a:ea typeface="Microsoft YaHei"/>
              </a:rPr>
              <a:t>)</a:t>
            </a:r>
            <a:endParaRPr b="0" lang="fr-CH" sz="1400" spc="-1" strike="noStrike">
              <a:latin typeface="Arial"/>
            </a:endParaRPr>
          </a:p>
          <a:p>
            <a:pPr marL="108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Microsoft YaHei"/>
              </a:rPr>
              <a:t>Performance?</a:t>
            </a:r>
            <a:endParaRPr b="0" lang="fr-CH" sz="1400" spc="-1" strike="noStrike">
              <a:latin typeface="Arial"/>
            </a:endParaRPr>
          </a:p>
        </p:txBody>
      </p:sp>
      <p:pic>
        <p:nvPicPr>
          <p:cNvPr id="233" name="" descr=""/>
          <p:cNvPicPr/>
          <p:nvPr/>
        </p:nvPicPr>
        <p:blipFill>
          <a:blip r:embed="rId2"/>
          <a:stretch/>
        </p:blipFill>
        <p:spPr>
          <a:xfrm>
            <a:off x="2917800" y="3336120"/>
            <a:ext cx="250200" cy="262080"/>
          </a:xfrm>
          <a:prstGeom prst="rect">
            <a:avLst/>
          </a:prstGeom>
          <a:ln w="0">
            <a:noFill/>
          </a:ln>
        </p:spPr>
      </p:pic>
      <p:pic>
        <p:nvPicPr>
          <p:cNvPr id="234" name="" descr=""/>
          <p:cNvPicPr/>
          <p:nvPr/>
        </p:nvPicPr>
        <p:blipFill>
          <a:blip r:embed="rId3"/>
          <a:stretch/>
        </p:blipFill>
        <p:spPr>
          <a:xfrm>
            <a:off x="2880000" y="4320000"/>
            <a:ext cx="288000" cy="271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(Open Multi-Processing)</a:t>
            </a:r>
            <a:endParaRPr b="0" lang="fr-CH" sz="2700" spc="-1" strike="noStrike">
              <a:latin typeface="Arial"/>
            </a:endParaRPr>
          </a:p>
        </p:txBody>
      </p:sp>
      <p:sp>
        <p:nvSpPr>
          <p:cNvPr id="236" name="PlaceHolder 2"/>
          <p:cNvSpPr>
            <a:spLocks noGrp="1"/>
          </p:cNvSpPr>
          <p:nvPr>
            <p:ph/>
          </p:nvPr>
        </p:nvSpPr>
        <p:spPr>
          <a:xfrm>
            <a:off x="468000" y="1989000"/>
            <a:ext cx="9351000" cy="487800"/>
          </a:xfrm>
          <a:prstGeom prst="rect">
            <a:avLst/>
          </a:prstGeom>
          <a:noFill/>
          <a:ln w="0">
            <a:noFill/>
          </a:ln>
        </p:spPr>
        <p:txBody>
          <a:bodyPr lIns="0" rIns="0" tIns="0" bIns="0" anchor="t">
            <a:normAutofit/>
          </a:bodyPr>
          <a:p>
            <a:pPr>
              <a:lnSpc>
                <a:spcPct val="100000"/>
              </a:lnSpc>
              <a:spcAft>
                <a:spcPts val="1057"/>
              </a:spcAft>
              <a:buNone/>
              <a:tabLst>
                <a:tab algn="l" pos="0"/>
              </a:tabLst>
            </a:pPr>
            <a:r>
              <a:rPr b="1" lang="en-US" sz="1600" spc="-1" strike="noStrike">
                <a:solidFill>
                  <a:srgbClr val="000000"/>
                </a:solidFill>
                <a:latin typeface="Calibri"/>
              </a:rPr>
              <a:t>OpenMP </a:t>
            </a:r>
            <a:r>
              <a:rPr b="1" lang="en-US" sz="1600" spc="-1" strike="noStrike">
                <a:solidFill>
                  <a:srgbClr val="2c3e50"/>
                </a:solidFill>
                <a:latin typeface="Calibri"/>
              </a:rPr>
              <a:t> </a:t>
            </a:r>
            <a:r>
              <a:rPr b="0" lang="en-US" sz="1600" spc="-1" strike="noStrike">
                <a:solidFill>
                  <a:srgbClr val="2c3e50"/>
                </a:solidFill>
                <a:latin typeface="Calibri"/>
              </a:rPr>
              <a:t>is a programming interface for parallel computing on shared memory architecture.</a:t>
            </a:r>
            <a:endParaRPr b="0" lang="fr-CH" sz="1600" spc="-1" strike="noStrike">
              <a:latin typeface="Arial"/>
            </a:endParaRPr>
          </a:p>
          <a:p>
            <a:pPr marL="360000">
              <a:lnSpc>
                <a:spcPct val="115000"/>
              </a:lnSpc>
              <a:spcAft>
                <a:spcPts val="1236"/>
              </a:spcAft>
              <a:buNone/>
              <a:tabLst>
                <a:tab algn="l" pos="0"/>
              </a:tabLst>
            </a:pPr>
            <a:endParaRPr b="0" lang="fr-CH" sz="1000" spc="-1" strike="noStrike">
              <a:latin typeface="Arial"/>
            </a:endParaRPr>
          </a:p>
          <a:p>
            <a:pPr marL="360000">
              <a:lnSpc>
                <a:spcPct val="115000"/>
              </a:lnSpc>
              <a:spcAft>
                <a:spcPts val="1236"/>
              </a:spcAft>
              <a:buNone/>
              <a:tabLst>
                <a:tab algn="l" pos="0"/>
              </a:tabLst>
            </a:pPr>
            <a:endParaRPr b="0" lang="fr-CH" sz="1000" spc="-1" strike="noStrike">
              <a:latin typeface="Arial"/>
            </a:endParaRPr>
          </a:p>
        </p:txBody>
      </p:sp>
      <p:sp>
        <p:nvSpPr>
          <p:cNvPr id="237" name="PlaceHolder 3"/>
          <p:cNvSpPr/>
          <p:nvPr/>
        </p:nvSpPr>
        <p:spPr>
          <a:xfrm>
            <a:off x="1944000" y="2808000"/>
            <a:ext cx="7911720" cy="1971720"/>
          </a:xfrm>
          <a:prstGeom prst="rect">
            <a:avLst/>
          </a:prstGeom>
          <a:noFill/>
          <a:ln w="0">
            <a:noFill/>
          </a:ln>
        </p:spPr>
        <p:style>
          <a:lnRef idx="0"/>
          <a:fillRef idx="0"/>
          <a:effectRef idx="0"/>
          <a:fontRef idx="minor"/>
        </p:style>
        <p:txBody>
          <a:bodyPr lIns="0" rIns="0" tIns="0" bIns="0" anchor="t">
            <a:normAutofit/>
          </a:bodyPr>
          <a:p>
            <a:pPr marL="216000" indent="-216000">
              <a:lnSpc>
                <a:spcPct val="100000"/>
              </a:lnSpc>
              <a:spcAft>
                <a:spcPts val="1057"/>
              </a:spcAft>
              <a:buClr>
                <a:srgbClr val="000000"/>
              </a:buClr>
              <a:buSzPct val="45000"/>
              <a:buFont typeface="Wingdings" charset="2"/>
              <a:buChar char=""/>
              <a:tabLst>
                <a:tab algn="l" pos="0"/>
              </a:tabLst>
            </a:pPr>
            <a:r>
              <a:rPr b="1" lang="en-US" sz="1600" spc="-1" strike="noStrike">
                <a:solidFill>
                  <a:srgbClr val="2c3e50"/>
                </a:solidFill>
                <a:latin typeface="Times New Roman"/>
                <a:ea typeface="DejaVu Sans"/>
              </a:rPr>
              <a:t>It allows you to manage:</a:t>
            </a:r>
            <a:endParaRPr b="0" lang="fr-CH" sz="1600" spc="-1" strike="noStrike">
              <a:latin typeface="Arial"/>
            </a:endParaRPr>
          </a:p>
          <a:p>
            <a:pPr marL="720000" indent="-216000">
              <a:lnSpc>
                <a:spcPct val="115000"/>
              </a:lnSpc>
              <a:buClr>
                <a:srgbClr val="000000"/>
              </a:buClr>
              <a:buFont typeface="Wingdings" charset="2"/>
              <a:buChar char=""/>
              <a:tabLst>
                <a:tab algn="l" pos="0"/>
              </a:tabLst>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the creation of light processes</a:t>
            </a:r>
            <a:endParaRPr b="0" lang="fr-CH" sz="1600" spc="-1" strike="noStrike">
              <a:latin typeface="Arial"/>
            </a:endParaRPr>
          </a:p>
          <a:p>
            <a:pPr marL="720000" indent="-216000">
              <a:lnSpc>
                <a:spcPct val="115000"/>
              </a:lnSpc>
              <a:buClr>
                <a:srgbClr val="000000"/>
              </a:buClr>
              <a:buFont typeface="Wingdings" charset="2"/>
              <a:buChar char=""/>
              <a:tabLst>
                <a:tab algn="l" pos="0"/>
              </a:tabLst>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the sharing of work between these lightweight processes</a:t>
            </a:r>
            <a:endParaRPr b="0" lang="fr-CH" sz="1600" spc="-1" strike="noStrike">
              <a:latin typeface="Arial"/>
            </a:endParaRPr>
          </a:p>
          <a:p>
            <a:pPr marL="720000" indent="-216000">
              <a:lnSpc>
                <a:spcPct val="115000"/>
              </a:lnSpc>
              <a:buClr>
                <a:srgbClr val="000000"/>
              </a:buClr>
              <a:buFont typeface="Wingdings" charset="2"/>
              <a:buChar char=""/>
              <a:tabLst>
                <a:tab algn="l" pos="0"/>
              </a:tabLst>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synchronizations (explicit or implicit) between all light processes</a:t>
            </a:r>
            <a:endParaRPr b="0" lang="fr-CH" sz="1600" spc="-1" strike="noStrike">
              <a:latin typeface="Arial"/>
            </a:endParaRPr>
          </a:p>
          <a:p>
            <a:pPr marL="720000" indent="-216000">
              <a:lnSpc>
                <a:spcPct val="115000"/>
              </a:lnSpc>
              <a:spcAft>
                <a:spcPts val="1236"/>
              </a:spcAft>
              <a:buClr>
                <a:srgbClr val="000000"/>
              </a:buClr>
              <a:buFont typeface="Wingdings" charset="2"/>
              <a:buChar char=""/>
              <a:tabLst>
                <a:tab algn="l" pos="0"/>
              </a:tabLst>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the status of the variables (private or shared).</a:t>
            </a:r>
            <a:endParaRPr b="0" lang="fr-CH" sz="1600" spc="-1" strike="noStrike">
              <a:latin typeface="Arial"/>
            </a:endParaRPr>
          </a:p>
          <a:p>
            <a:pPr>
              <a:lnSpc>
                <a:spcPct val="115000"/>
              </a:lnSpc>
              <a:spcAft>
                <a:spcPts val="1236"/>
              </a:spcAft>
              <a:buNone/>
              <a:tabLst>
                <a:tab algn="l" pos="0"/>
              </a:tabLst>
            </a:pPr>
            <a:endParaRPr b="0" lang="fr-CH" sz="1600" spc="-1" strike="noStrike">
              <a:latin typeface="Arial"/>
            </a:endParaRPr>
          </a:p>
          <a:p>
            <a:pPr>
              <a:lnSpc>
                <a:spcPct val="115000"/>
              </a:lnSpc>
              <a:spcAft>
                <a:spcPts val="1236"/>
              </a:spcAft>
              <a:buNone/>
              <a:tabLst>
                <a:tab algn="l" pos="0"/>
              </a:tabLst>
            </a:pPr>
            <a:endParaRPr b="0" lang="fr-CH" sz="1600" spc="-1" strike="noStrike">
              <a:latin typeface="Arial"/>
            </a:endParaRPr>
          </a:p>
          <a:p>
            <a:pPr marL="360000">
              <a:lnSpc>
                <a:spcPct val="115000"/>
              </a:lnSpc>
              <a:spcAft>
                <a:spcPts val="1236"/>
              </a:spcAft>
              <a:buNone/>
              <a:tabLst>
                <a:tab algn="l" pos="0"/>
              </a:tabLst>
            </a:pPr>
            <a:endParaRPr b="0" lang="fr-CH" sz="1000" spc="-1" strike="noStrike">
              <a:latin typeface="Arial"/>
            </a:endParaRPr>
          </a:p>
          <a:p>
            <a:pPr marL="360000">
              <a:lnSpc>
                <a:spcPct val="115000"/>
              </a:lnSpc>
              <a:spcAft>
                <a:spcPts val="1236"/>
              </a:spcAft>
              <a:buNone/>
              <a:tabLst>
                <a:tab algn="l" pos="0"/>
              </a:tabLst>
            </a:pPr>
            <a:endParaRPr b="0" lang="fr-CH" sz="1000" spc="-1" strike="noStrike">
              <a:latin typeface="Arial"/>
            </a:endParaRPr>
          </a:p>
        </p:txBody>
      </p:sp>
      <p:pic>
        <p:nvPicPr>
          <p:cNvPr id="238" name="" descr=""/>
          <p:cNvPicPr/>
          <p:nvPr/>
        </p:nvPicPr>
        <p:blipFill>
          <a:blip r:embed="rId1"/>
          <a:stretch/>
        </p:blipFill>
        <p:spPr>
          <a:xfrm>
            <a:off x="768600" y="3060000"/>
            <a:ext cx="1636200" cy="1508040"/>
          </a:xfrm>
          <a:prstGeom prst="rect">
            <a:avLst/>
          </a:prstGeom>
          <a:ln w="108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(Open Multi-Processing)</a:t>
            </a:r>
            <a:endParaRPr b="0" lang="fr-CH" sz="2700" spc="-1" strike="noStrike">
              <a:latin typeface="Arial"/>
            </a:endParaRPr>
          </a:p>
        </p:txBody>
      </p:sp>
      <p:sp>
        <p:nvSpPr>
          <p:cNvPr id="240" name="Rectangle 6"/>
          <p:cNvSpPr/>
          <p:nvPr/>
        </p:nvSpPr>
        <p:spPr>
          <a:xfrm>
            <a:off x="291600" y="1710720"/>
            <a:ext cx="8700120" cy="94500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93000"/>
              </a:lnSpc>
              <a:spcBef>
                <a:spcPts val="479"/>
              </a:spcBef>
              <a:buClr>
                <a:srgbClr val="000000"/>
              </a:buClr>
              <a:buSzPct val="45000"/>
              <a:buFont typeface="Wingdings" charset="2"/>
              <a:buChar char=""/>
              <a:tabLst>
                <a:tab algn="l" pos="0"/>
              </a:tabLst>
            </a:pPr>
            <a:r>
              <a:rPr b="1" lang="en-GB" sz="1600" spc="-1" strike="noStrike">
                <a:solidFill>
                  <a:srgbClr val="404040"/>
                </a:solidFill>
                <a:latin typeface="Times New Roman"/>
                <a:ea typeface="Helvetica Neue Light"/>
              </a:rPr>
              <a:t>Shared memory model</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Threads communicate by accessing shared variables</a:t>
            </a:r>
            <a:endParaRPr b="0" lang="fr-CH" sz="1600" spc="-1" strike="noStrike">
              <a:latin typeface="Arial"/>
            </a:endParaRPr>
          </a:p>
          <a:p>
            <a:pPr>
              <a:lnSpc>
                <a:spcPct val="100000"/>
              </a:lnSpc>
              <a:buNone/>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endParaRPr b="0" lang="fr-CH" sz="1800" spc="-1" strike="noStrike">
              <a:latin typeface="Arial"/>
            </a:endParaRPr>
          </a:p>
        </p:txBody>
      </p:sp>
      <p:sp>
        <p:nvSpPr>
          <p:cNvPr id="241" name="Rectangle 7"/>
          <p:cNvSpPr/>
          <p:nvPr/>
        </p:nvSpPr>
        <p:spPr>
          <a:xfrm>
            <a:off x="1224000" y="2610720"/>
            <a:ext cx="8700120" cy="112500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93000"/>
              </a:lnSpc>
              <a:spcBef>
                <a:spcPts val="479"/>
              </a:spcBef>
              <a:buClr>
                <a:srgbClr val="000000"/>
              </a:buClr>
              <a:buSzPct val="45000"/>
              <a:buFont typeface="Wingdings" charset="2"/>
              <a:buChar char=""/>
              <a:tabLst>
                <a:tab algn="l" pos="0"/>
              </a:tabLst>
            </a:pPr>
            <a:r>
              <a:rPr b="1" lang="en-GB" sz="1600" spc="-1" strike="noStrike">
                <a:solidFill>
                  <a:srgbClr val="404040"/>
                </a:solidFill>
                <a:latin typeface="Times New Roman"/>
                <a:ea typeface="Helvetica Neue Light"/>
              </a:rPr>
              <a:t>The sharing is defined syntactically</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Any variable that is seen by two or more threads is shared </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Any variable that is seen by one thread only is private</a:t>
            </a:r>
            <a:endParaRPr b="0" lang="fr-CH" sz="1600" spc="-1" strike="noStrike">
              <a:latin typeface="Arial"/>
            </a:endParaRPr>
          </a:p>
          <a:p>
            <a:pPr>
              <a:lnSpc>
                <a:spcPct val="100000"/>
              </a:lnSpc>
              <a:buNone/>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endParaRPr b="0" lang="fr-CH" sz="1800" spc="-1" strike="noStrike">
              <a:latin typeface="Arial"/>
            </a:endParaRPr>
          </a:p>
        </p:txBody>
      </p:sp>
      <p:sp>
        <p:nvSpPr>
          <p:cNvPr id="242" name="Rectangle 8"/>
          <p:cNvSpPr/>
          <p:nvPr/>
        </p:nvSpPr>
        <p:spPr>
          <a:xfrm>
            <a:off x="2268000" y="4050720"/>
            <a:ext cx="7551720" cy="112500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93000"/>
              </a:lnSpc>
              <a:spcBef>
                <a:spcPts val="479"/>
              </a:spcBef>
              <a:buClr>
                <a:srgbClr val="000000"/>
              </a:buClr>
              <a:buSzPct val="45000"/>
              <a:buFont typeface="Wingdings" charset="2"/>
              <a:buChar char=""/>
              <a:tabLst>
                <a:tab algn="l" pos="0"/>
              </a:tabLst>
            </a:pPr>
            <a:r>
              <a:rPr b="1" lang="en-GB" sz="1600" spc="-1" strike="noStrike">
                <a:solidFill>
                  <a:srgbClr val="404040"/>
                </a:solidFill>
                <a:latin typeface="Times New Roman"/>
                <a:ea typeface="Helvetica Neue Light"/>
              </a:rPr>
              <a:t>Race conditions possible</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Use synchronization to protect from conflicts</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Change how data is stored to minimize the synchronization</a:t>
            </a:r>
            <a:endParaRPr b="0" lang="fr-CH" sz="1600" spc="-1" strike="noStrike">
              <a:latin typeface="Arial"/>
            </a:endParaRPr>
          </a:p>
        </p:txBody>
      </p:sp>
      <p:pic>
        <p:nvPicPr>
          <p:cNvPr id="243" name="" descr=""/>
          <p:cNvPicPr/>
          <p:nvPr/>
        </p:nvPicPr>
        <p:blipFill>
          <a:blip r:embed="rId1"/>
          <a:stretch/>
        </p:blipFill>
        <p:spPr>
          <a:xfrm>
            <a:off x="6996960" y="2265120"/>
            <a:ext cx="1636200" cy="1508040"/>
          </a:xfrm>
          <a:prstGeom prst="rect">
            <a:avLst/>
          </a:prstGeom>
          <a:ln w="1080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360000" y="225720"/>
            <a:ext cx="9351000" cy="70992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(Open Multi-Processing)</a:t>
            </a:r>
            <a:endParaRPr b="0" lang="fr-CH" sz="2700" spc="-1" strike="noStrike">
              <a:latin typeface="Arial"/>
            </a:endParaRPr>
          </a:p>
        </p:txBody>
      </p:sp>
      <p:sp>
        <p:nvSpPr>
          <p:cNvPr id="245" name="Rectangle 3"/>
          <p:cNvSpPr/>
          <p:nvPr/>
        </p:nvSpPr>
        <p:spPr>
          <a:xfrm>
            <a:off x="180000" y="1313280"/>
            <a:ext cx="7163280" cy="338508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100000"/>
              </a:lnSpc>
              <a:spcBef>
                <a:spcPts val="479"/>
              </a:spcBef>
              <a:buClr>
                <a:srgbClr val="000000"/>
              </a:buClr>
              <a:buSzPct val="45000"/>
              <a:buFont typeface="Wingdings" charset="2"/>
              <a:buChar char=""/>
              <a:tabLst>
                <a:tab algn="l" pos="0"/>
              </a:tabLst>
            </a:pPr>
            <a:r>
              <a:rPr b="1" lang="en-US" sz="1600" spc="-1" strike="noStrike">
                <a:solidFill>
                  <a:srgbClr val="404040"/>
                </a:solidFill>
                <a:latin typeface="Times New Roman"/>
                <a:ea typeface="Helvetica Neue Light"/>
              </a:rPr>
              <a:t>Multicore CPUs are everywhere:</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Servers with over 100 cores today and more</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Even smartphone CPUs have 8 cores</a:t>
            </a:r>
            <a:endParaRPr b="0" lang="fr-CH" sz="1600" spc="-1" strike="noStrike">
              <a:latin typeface="Arial"/>
            </a:endParaRPr>
          </a:p>
          <a:p>
            <a:pPr>
              <a:lnSpc>
                <a:spcPct val="100000"/>
              </a:lnSpc>
              <a:spcBef>
                <a:spcPts val="479"/>
              </a:spcBef>
              <a:buNone/>
              <a:tabLst>
                <a:tab algn="l" pos="0"/>
              </a:tabLst>
            </a:pPr>
            <a:endParaRPr b="0" lang="fr-CH" sz="1600" spc="-1" strike="noStrike">
              <a:latin typeface="Arial"/>
            </a:endParaRPr>
          </a:p>
        </p:txBody>
      </p:sp>
      <p:sp>
        <p:nvSpPr>
          <p:cNvPr id="246" name="Content Placeholder 2"/>
          <p:cNvSpPr/>
          <p:nvPr/>
        </p:nvSpPr>
        <p:spPr>
          <a:xfrm>
            <a:off x="3426120" y="3960000"/>
            <a:ext cx="6177600" cy="125172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100000"/>
              </a:lnSpc>
              <a:spcBef>
                <a:spcPts val="479"/>
              </a:spcBef>
              <a:buClr>
                <a:srgbClr val="000000"/>
              </a:buClr>
              <a:buSzPct val="45000"/>
              <a:buFont typeface="Wingdings" charset="2"/>
              <a:buChar char=""/>
              <a:tabLst>
                <a:tab algn="l" pos="0"/>
              </a:tabLst>
            </a:pPr>
            <a:r>
              <a:rPr b="1" lang="en-US" sz="1600" spc="-1" strike="noStrike">
                <a:solidFill>
                  <a:srgbClr val="404040"/>
                </a:solidFill>
                <a:latin typeface="Times New Roman"/>
                <a:ea typeface="Helvetica Neue Light"/>
              </a:rPr>
              <a:t>Multithreading is hard</a:t>
            </a:r>
            <a:endParaRPr b="0" lang="fr-CH" sz="1600" spc="-1" strike="noStrike">
              <a:latin typeface="Arial"/>
            </a:endParaRPr>
          </a:p>
          <a:p>
            <a:pPr lvl="1" marL="628560" indent="-171360">
              <a:lnSpc>
                <a:spcPct val="100000"/>
              </a:lnSpc>
              <a:spcBef>
                <a:spcPts val="400"/>
              </a:spcBef>
              <a:buClr>
                <a:srgbClr val="000000"/>
              </a:buClr>
              <a:buSzPct val="45000"/>
              <a:buFont typeface="Wingdings" charset="2"/>
              <a:buChar char=""/>
              <a:tabLst>
                <a:tab algn="l" pos="0"/>
              </a:tabLst>
            </a:pPr>
            <a:r>
              <a:rPr b="0" lang="en-US" sz="1600" spc="-1" strike="noStrike">
                <a:solidFill>
                  <a:srgbClr val="404040"/>
                </a:solidFill>
                <a:latin typeface="Times New Roman"/>
                <a:ea typeface="Helvetica Neue Light"/>
              </a:rPr>
              <a:t>Lots of expertise necessary</a:t>
            </a:r>
            <a:endParaRPr b="0" lang="fr-CH" sz="1600" spc="-1" strike="noStrike">
              <a:latin typeface="Arial"/>
            </a:endParaRPr>
          </a:p>
          <a:p>
            <a:pPr lvl="1" marL="628560" indent="-171360">
              <a:lnSpc>
                <a:spcPct val="100000"/>
              </a:lnSpc>
              <a:spcBef>
                <a:spcPts val="400"/>
              </a:spcBef>
              <a:buClr>
                <a:srgbClr val="000000"/>
              </a:buClr>
              <a:buSzPct val="45000"/>
              <a:buFont typeface="Wingdings" charset="2"/>
              <a:buChar char=""/>
              <a:tabLst>
                <a:tab algn="l" pos="0"/>
              </a:tabLst>
            </a:pPr>
            <a:r>
              <a:rPr b="0" lang="en-US" sz="1600" spc="-1" strike="noStrike">
                <a:solidFill>
                  <a:srgbClr val="404040"/>
                </a:solidFill>
                <a:latin typeface="Times New Roman"/>
                <a:ea typeface="Helvetica Neue Light"/>
              </a:rPr>
              <a:t>Deadlocks and race conditions</a:t>
            </a:r>
            <a:endParaRPr b="0" lang="fr-CH" sz="1600" spc="-1" strike="noStrike">
              <a:latin typeface="Arial"/>
            </a:endParaRPr>
          </a:p>
          <a:p>
            <a:pPr lvl="1" marL="628560" indent="-171360">
              <a:lnSpc>
                <a:spcPct val="100000"/>
              </a:lnSpc>
              <a:spcBef>
                <a:spcPts val="400"/>
              </a:spcBef>
              <a:buClr>
                <a:srgbClr val="000000"/>
              </a:buClr>
              <a:buSzPct val="45000"/>
              <a:buFont typeface="Wingdings" charset="2"/>
              <a:buChar char=""/>
              <a:tabLst>
                <a:tab algn="l" pos="0"/>
              </a:tabLst>
            </a:pPr>
            <a:r>
              <a:rPr b="0" lang="en-US" sz="1600" spc="-1" strike="noStrike">
                <a:solidFill>
                  <a:srgbClr val="ff6600"/>
                </a:solidFill>
                <a:latin typeface="Times New Roman"/>
                <a:ea typeface="Helvetica Neue Light"/>
              </a:rPr>
              <a:t>Non-deterministic </a:t>
            </a:r>
            <a:r>
              <a:rPr b="0" lang="en-US" sz="1600" spc="-1" strike="noStrike">
                <a:solidFill>
                  <a:srgbClr val="404040"/>
                </a:solidFill>
                <a:latin typeface="Times New Roman"/>
                <a:ea typeface="Helvetica Neue Light"/>
              </a:rPr>
              <a:t>behavior makes it hard to debug</a:t>
            </a:r>
            <a:endParaRPr b="0" lang="fr-CH" sz="1600" spc="-1" strike="noStrike">
              <a:latin typeface="Arial"/>
            </a:endParaRPr>
          </a:p>
          <a:p>
            <a:pPr>
              <a:lnSpc>
                <a:spcPct val="100000"/>
              </a:lnSpc>
              <a:spcBef>
                <a:spcPts val="479"/>
              </a:spcBef>
              <a:buNone/>
              <a:tabLst>
                <a:tab algn="l" pos="0"/>
              </a:tabLst>
            </a:pPr>
            <a:endParaRPr b="0" lang="fr-CH" sz="1600" spc="-1" strike="noStrike">
              <a:latin typeface="Arial"/>
            </a:endParaRPr>
          </a:p>
        </p:txBody>
      </p:sp>
      <p:sp>
        <p:nvSpPr>
          <p:cNvPr id="247" name="Rectangle 5"/>
          <p:cNvSpPr/>
          <p:nvPr/>
        </p:nvSpPr>
        <p:spPr>
          <a:xfrm>
            <a:off x="1792440" y="2484000"/>
            <a:ext cx="7163280" cy="143172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100000"/>
              </a:lnSpc>
              <a:spcBef>
                <a:spcPts val="479"/>
              </a:spcBef>
              <a:buClr>
                <a:srgbClr val="000000"/>
              </a:buClr>
              <a:buSzPct val="45000"/>
              <a:buFont typeface="Wingdings" charset="2"/>
              <a:buChar char=""/>
              <a:tabLst>
                <a:tab algn="l" pos="0"/>
              </a:tabLst>
            </a:pPr>
            <a:r>
              <a:rPr b="1" lang="en-US" sz="1600" spc="-1" strike="noStrike">
                <a:solidFill>
                  <a:srgbClr val="404040"/>
                </a:solidFill>
                <a:latin typeface="Times New Roman"/>
                <a:ea typeface="Helvetica Neue Light"/>
              </a:rPr>
              <a:t>Multithreading, natural programming model</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All processors share the same memory</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Threads in a process see same address space</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Many shared-memory algorithms developed</a:t>
            </a:r>
            <a:endParaRPr b="0" lang="fr-CH" sz="1600" spc="-1" strike="noStrike">
              <a:latin typeface="Arial"/>
            </a:endParaRPr>
          </a:p>
        </p:txBody>
      </p:sp>
      <p:pic>
        <p:nvPicPr>
          <p:cNvPr id="248" name="" descr=""/>
          <p:cNvPicPr/>
          <p:nvPr/>
        </p:nvPicPr>
        <p:blipFill>
          <a:blip r:embed="rId1"/>
          <a:stretch/>
        </p:blipFill>
        <p:spPr>
          <a:xfrm>
            <a:off x="6996600" y="2264760"/>
            <a:ext cx="1636200" cy="1508040"/>
          </a:xfrm>
          <a:prstGeom prst="rect">
            <a:avLst/>
          </a:prstGeom>
          <a:ln w="1080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1490</TotalTime>
  <Application>LibreOffice/7.3.3.2$Windows_X86_64 LibreOffice_project/d1d0ea68f081ee2800a922cac8f79445e4603348</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2023-07-07T10:09:38Z</dcterms:created>
  <dc:creator/>
  <dc:description/>
  <dc:language>fr-FR</dc:language>
  <cp:lastModifiedBy/>
  <dcterms:modified xsi:type="dcterms:W3CDTF">2023-09-04T14:41:58Z</dcterms:modified>
  <cp:revision>231</cp:revision>
  <dc:subject/>
  <dc:title>Midnightblue</dc:title>
</cp:coreProperties>
</file>

<file path=docProps/custom.xml><?xml version="1.0" encoding="utf-8"?>
<Properties xmlns="http://schemas.openxmlformats.org/officeDocument/2006/custom-properties" xmlns:vt="http://schemas.openxmlformats.org/officeDocument/2006/docPropsVTypes"/>
</file>